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15"/>
  </p:notesMasterIdLst>
  <p:sldIdLst>
    <p:sldId id="256" r:id="rId2"/>
    <p:sldId id="257" r:id="rId3"/>
    <p:sldId id="260" r:id="rId4"/>
    <p:sldId id="276" r:id="rId5"/>
    <p:sldId id="277" r:id="rId6"/>
    <p:sldId id="262" r:id="rId7"/>
    <p:sldId id="279" r:id="rId8"/>
    <p:sldId id="280" r:id="rId9"/>
    <p:sldId id="281" r:id="rId10"/>
    <p:sldId id="275" r:id="rId11"/>
    <p:sldId id="271" r:id="rId12"/>
    <p:sldId id="278"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71" autoAdjust="0"/>
    <p:restoredTop sz="70526" autoAdjust="0"/>
  </p:normalViewPr>
  <p:slideViewPr>
    <p:cSldViewPr snapToGrid="0">
      <p:cViewPr varScale="1">
        <p:scale>
          <a:sx n="81" d="100"/>
          <a:sy n="81" d="100"/>
        </p:scale>
        <p:origin x="168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31D8D8-F6FD-4C0C-B29B-849B2109935E}" type="datetimeFigureOut">
              <a:rPr lang="en-GB" smtClean="0"/>
              <a:t>03/12/2018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1FE70-DC59-458A-B7A2-27A4D1E05645}" type="slidenum">
              <a:rPr lang="en-GB" smtClean="0"/>
              <a:t>‹#›</a:t>
            </a:fld>
            <a:endParaRPr lang="en-GB"/>
          </a:p>
        </p:txBody>
      </p:sp>
    </p:spTree>
    <p:extLst>
      <p:ext uri="{BB962C8B-B14F-4D97-AF65-F5344CB8AC3E}">
        <p14:creationId xmlns:p14="http://schemas.microsoft.com/office/powerpoint/2010/main" val="66641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Mehmed, hi everyone  my name is Amadeusz and I am going to be presenting about Hardware implementation of the particle swarm optimization algorithm </a:t>
            </a:r>
          </a:p>
        </p:txBody>
      </p:sp>
      <p:sp>
        <p:nvSpPr>
          <p:cNvPr id="4" name="Slide Number Placeholder 3"/>
          <p:cNvSpPr>
            <a:spLocks noGrp="1"/>
          </p:cNvSpPr>
          <p:nvPr>
            <p:ph type="sldNum" sz="quarter" idx="10"/>
          </p:nvPr>
        </p:nvSpPr>
        <p:spPr/>
        <p:txBody>
          <a:bodyPr/>
          <a:lstStyle/>
          <a:p>
            <a:fld id="{26C1FE70-DC59-458A-B7A2-27A4D1E05645}" type="slidenum">
              <a:rPr lang="en-GB" smtClean="0"/>
              <a:t>1</a:t>
            </a:fld>
            <a:endParaRPr lang="en-GB"/>
          </a:p>
        </p:txBody>
      </p:sp>
    </p:spTree>
    <p:extLst>
      <p:ext uri="{BB962C8B-B14F-4D97-AF65-F5344CB8AC3E}">
        <p14:creationId xmlns:p14="http://schemas.microsoft.com/office/powerpoint/2010/main" val="2494606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here we can see estimates of parameters such as the hardware complexity (on the top) and the power dissipation of these components (on the bottom)</a:t>
            </a:r>
          </a:p>
        </p:txBody>
      </p:sp>
      <p:sp>
        <p:nvSpPr>
          <p:cNvPr id="4" name="Slide Number Placeholder 3"/>
          <p:cNvSpPr>
            <a:spLocks noGrp="1"/>
          </p:cNvSpPr>
          <p:nvPr>
            <p:ph type="sldNum" sz="quarter" idx="10"/>
          </p:nvPr>
        </p:nvSpPr>
        <p:spPr/>
        <p:txBody>
          <a:bodyPr/>
          <a:lstStyle/>
          <a:p>
            <a:fld id="{26C1FE70-DC59-458A-B7A2-27A4D1E05645}" type="slidenum">
              <a:rPr lang="en-GB" smtClean="0"/>
              <a:t>10</a:t>
            </a:fld>
            <a:endParaRPr lang="en-GB"/>
          </a:p>
        </p:txBody>
      </p:sp>
    </p:spTree>
    <p:extLst>
      <p:ext uri="{BB962C8B-B14F-4D97-AF65-F5344CB8AC3E}">
        <p14:creationId xmlns:p14="http://schemas.microsoft.com/office/powerpoint/2010/main" val="2300780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sourced from (https://www.google.co.uk/search?q=questions&amp;rlz=1C1CHBF_enPL791PL791&amp;source=lnms&amp;tbm=isch&amp;sa=X&amp;sqi=2&amp;ved=0ahUKEwiht6evwP3eAhWfXhUIHeiFAz4Q_AUIDigB&amp;biw=1440&amp;bih=758#imgrc=fJygo1neGzCf0M:)</a:t>
            </a:r>
          </a:p>
        </p:txBody>
      </p:sp>
      <p:sp>
        <p:nvSpPr>
          <p:cNvPr id="4" name="Slide Number Placeholder 3"/>
          <p:cNvSpPr>
            <a:spLocks noGrp="1"/>
          </p:cNvSpPr>
          <p:nvPr>
            <p:ph type="sldNum" sz="quarter" idx="10"/>
          </p:nvPr>
        </p:nvSpPr>
        <p:spPr/>
        <p:txBody>
          <a:bodyPr/>
          <a:lstStyle/>
          <a:p>
            <a:fld id="{26C1FE70-DC59-458A-B7A2-27A4D1E05645}" type="slidenum">
              <a:rPr lang="en-GB" smtClean="0"/>
              <a:t>13</a:t>
            </a:fld>
            <a:endParaRPr lang="en-GB"/>
          </a:p>
        </p:txBody>
      </p:sp>
    </p:spTree>
    <p:extLst>
      <p:ext uri="{BB962C8B-B14F-4D97-AF65-F5344CB8AC3E}">
        <p14:creationId xmlns:p14="http://schemas.microsoft.com/office/powerpoint/2010/main" val="47057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t>Slide intro</a:t>
            </a:r>
            <a:br>
              <a:rPr lang="en-GB" b="1" u="sng" dirty="0"/>
            </a:br>
            <a:r>
              <a:rPr lang="en-GB" b="0" u="none" dirty="0"/>
              <a:t>The first slide is dedicated to introduction to and short general briefing about Particle Swarm Optimisation </a:t>
            </a:r>
            <a:endParaRPr lang="en-GB"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Reflection of the idea is based on the observation of nature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Especially of ants and bees was taken in to consideration during creation of PSO algorithm. In swarms of animals the welfare of single particles (also called agents) is not as important as the benefit of the whole system and the behaviour of the swarm is a result of the behaviour of particular members of the swarm</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dirty="0"/>
            </a:br>
            <a:r>
              <a:rPr lang="en-GB" b="1" dirty="0"/>
              <a:t>- Role of single particle (agent)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Particular agents individually gain their own experience and pass it to other agents for further processing, this is how their work is bounded together. Other important factor is, each particle acquires the experience gained earlier by the overall swarm. This approach is one of the best ways of solving various problems. It reminds me of threads communication in parallel aspects of computer programs </a:t>
            </a:r>
            <a:br>
              <a:rPr lang="en-GB" b="0" dirty="0"/>
            </a:br>
            <a:br>
              <a:rPr lang="en-GB" b="0" dirty="0"/>
            </a:br>
            <a:r>
              <a:rPr lang="en-GB" b="1" dirty="0"/>
              <a:t>- Reflection  of the PSO in computers environment</a:t>
            </a:r>
            <a:br>
              <a:rPr lang="en-GB" b="1" dirty="0"/>
            </a:br>
            <a:r>
              <a:rPr lang="en-GB" b="0" dirty="0"/>
              <a:t>As a reflection a single agent can be considered as a generic processing unit, which has its own computation capabilities and in the context of the overall group or network cluster, it is ale to perform even very complex tasks on behalf of the swarm or the network cluster.</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b="0" dirty="0"/>
            </a:br>
            <a:endParaRPr lang="en-GB" dirty="0"/>
          </a:p>
        </p:txBody>
      </p:sp>
      <p:sp>
        <p:nvSpPr>
          <p:cNvPr id="4" name="Slide Number Placeholder 3"/>
          <p:cNvSpPr>
            <a:spLocks noGrp="1"/>
          </p:cNvSpPr>
          <p:nvPr>
            <p:ph type="sldNum" sz="quarter" idx="10"/>
          </p:nvPr>
        </p:nvSpPr>
        <p:spPr/>
        <p:txBody>
          <a:bodyPr/>
          <a:lstStyle/>
          <a:p>
            <a:fld id="{26C1FE70-DC59-458A-B7A2-27A4D1E05645}" type="slidenum">
              <a:rPr lang="en-GB" smtClean="0"/>
              <a:t>2</a:t>
            </a:fld>
            <a:endParaRPr lang="en-GB"/>
          </a:p>
        </p:txBody>
      </p:sp>
    </p:spTree>
    <p:extLst>
      <p:ext uri="{BB962C8B-B14F-4D97-AF65-F5344CB8AC3E}">
        <p14:creationId xmlns:p14="http://schemas.microsoft.com/office/powerpoint/2010/main" val="152031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t>Slide intro</a:t>
            </a:r>
            <a:br>
              <a:rPr lang="en-GB" b="1" u="sng" dirty="0"/>
            </a:br>
            <a:r>
              <a:rPr lang="en-GB" b="0" u="none" dirty="0"/>
              <a:t>In this slide I will demonstrate and go over the movement of particles in the PSO algorithm. There are few movement key factors worth mentioning</a:t>
            </a:r>
            <a:br>
              <a:rPr lang="en-GB" b="0" dirty="0"/>
            </a:br>
            <a:br>
              <a:rPr lang="en-GB" b="1" dirty="0"/>
            </a:br>
            <a:r>
              <a:rPr lang="en-GB" b="1" dirty="0"/>
              <a:t>- Iterations</a:t>
            </a:r>
            <a:r>
              <a:rPr lang="en-GB" dirty="0"/>
              <a:t> </a:t>
            </a:r>
          </a:p>
          <a:p>
            <a:r>
              <a:rPr lang="en-GB" b="0" dirty="0"/>
              <a:t>PSO might seem very complex, but it is a relatively a simple algorithm. Over certain number of iterations a set of variables  associated with particular agents have their values adjusted to move the agents closer to on optimum solution (target). This helps new agents or agents situated far away from the target to find it over smaller amount of iterations. This is called swarm experience sharing.</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Movement</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movement of particles in the PSO algorithm resembles the movement that takes place in the swarm. However, the particles in the PSO algorithm are abstract entities with in the abstract environment. For this reason, some effects that occur in this case are not present in real swarms. For example, particular units may fall on each other and occupy the same points in the input data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Mathematical description</a:t>
            </a:r>
            <a:br>
              <a:rPr lang="en-GB" b="1" dirty="0"/>
            </a:br>
            <a:r>
              <a:rPr lang="en-GB" dirty="0"/>
              <a:t>The mathematical description of the behaviour of the swarm is also only a simpliﬁed model of the behaviour of real swarms. </a:t>
            </a:r>
            <a:br>
              <a:rPr lang="en-GB" dirty="0"/>
            </a:br>
            <a:r>
              <a:rPr lang="en-GB" dirty="0"/>
              <a:t>Full Mathematical particle data description has been reserved for the next slide. </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Animation sourced from (https://en.wikipedia.org/wiki/Particle_swarm_optimization#/media/File:ParticleSwarmArrowsAnimation.gif)</a:t>
            </a:r>
          </a:p>
          <a:p>
            <a:endParaRPr lang="en-GB" b="0" dirty="0"/>
          </a:p>
          <a:p>
            <a:r>
              <a:rPr lang="en-GB" b="0" dirty="0"/>
              <a:t> </a:t>
            </a:r>
          </a:p>
        </p:txBody>
      </p:sp>
      <p:sp>
        <p:nvSpPr>
          <p:cNvPr id="4" name="Slide Number Placeholder 3"/>
          <p:cNvSpPr>
            <a:spLocks noGrp="1"/>
          </p:cNvSpPr>
          <p:nvPr>
            <p:ph type="sldNum" sz="quarter" idx="10"/>
          </p:nvPr>
        </p:nvSpPr>
        <p:spPr/>
        <p:txBody>
          <a:bodyPr/>
          <a:lstStyle/>
          <a:p>
            <a:fld id="{26C1FE70-DC59-458A-B7A2-27A4D1E05645}" type="slidenum">
              <a:rPr lang="en-GB" smtClean="0"/>
              <a:t>3</a:t>
            </a:fld>
            <a:endParaRPr lang="en-GB"/>
          </a:p>
        </p:txBody>
      </p:sp>
    </p:spTree>
    <p:extLst>
      <p:ext uri="{BB962C8B-B14F-4D97-AF65-F5344CB8AC3E}">
        <p14:creationId xmlns:p14="http://schemas.microsoft.com/office/powerpoint/2010/main" val="305595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Tx/>
                  <a:buNone/>
                </a:pPr>
                <a:r>
                  <a:rPr lang="en-GB" b="1" u="sng" dirty="0"/>
                  <a:t>Slide intro</a:t>
                </a:r>
                <a:br>
                  <a:rPr lang="en-GB" b="0" dirty="0"/>
                </a:br>
                <a:r>
                  <a:rPr lang="en-GB" b="0" dirty="0"/>
                  <a:t>Before moving on to actual sequential and parallel hardware implementation of PSO algorithm I though it would be worth to go through and explain Mathematical data description along with Computational Sequence of algorithm which will be explained in the next slide</a:t>
                </a:r>
              </a:p>
              <a:p>
                <a:pPr marL="0" indent="0">
                  <a:buFontTx/>
                  <a:buNone/>
                </a:pPr>
                <a:endParaRPr lang="en-GB" b="1" dirty="0"/>
              </a:p>
              <a:p>
                <a:pPr marL="0" indent="0">
                  <a:buFontTx/>
                  <a:buNone/>
                </a:pPr>
                <a:r>
                  <a:rPr lang="en-GB" b="1" dirty="0"/>
                  <a:t>-</a:t>
                </a:r>
                <a:r>
                  <a:rPr lang="en-GB" b="1" baseline="0" dirty="0"/>
                  <a:t> </a:t>
                </a:r>
                <a:r>
                  <a:rPr lang="en-GB" b="1" dirty="0"/>
                  <a:t>Particle </a:t>
                </a:r>
                <a14:m>
                  <m:oMath xmlns:m="http://schemas.openxmlformats.org/officeDocument/2006/math">
                    <m:r>
                      <a:rPr lang="en-GB" b="1" i="1">
                        <a:latin typeface="Cambria Math" panose="02040503050406030204" pitchFamily="18" charset="0"/>
                      </a:rPr>
                      <m:t>=</m:t>
                    </m:r>
                    <m:sSup>
                      <m:sSupPr>
                        <m:ctrlPr>
                          <a:rPr lang="en-GB" b="1" i="1">
                            <a:latin typeface="Cambria Math" panose="02040503050406030204" pitchFamily="18" charset="0"/>
                          </a:rPr>
                        </m:ctrlPr>
                      </m:sSupPr>
                      <m:e>
                        <m:r>
                          <a:rPr lang="en-GB" b="1" i="1">
                            <a:latin typeface="Cambria Math" panose="02040503050406030204" pitchFamily="18" charset="0"/>
                          </a:rPr>
                          <m:t>𝒊</m:t>
                        </m:r>
                      </m:e>
                      <m:sup>
                        <m:r>
                          <a:rPr lang="en-GB" b="1" i="1">
                            <a:latin typeface="Cambria Math" panose="02040503050406030204" pitchFamily="18" charset="0"/>
                          </a:rPr>
                          <m:t>𝒕𝒉</m:t>
                        </m:r>
                      </m:sup>
                    </m:sSup>
                  </m:oMath>
                </a14:m>
                <a:endParaRPr lang="en-GB" b="1" dirty="0"/>
              </a:p>
              <a:p>
                <a:pPr marL="0" indent="0">
                  <a:buFontTx/>
                  <a:buNone/>
                </a:pPr>
                <a:r>
                  <a:rPr lang="en-GB" b="0" dirty="0"/>
                  <a:t>In the PSO algorithm, </a:t>
                </a:r>
                <a14:m>
                  <m:oMath xmlns:m="http://schemas.openxmlformats.org/officeDocument/2006/math">
                    <m:sSup>
                      <m:sSupPr>
                        <m:ctrlPr>
                          <a:rPr lang="en-GB" b="1" i="1" smtClean="0">
                            <a:latin typeface="Cambria Math" panose="02040503050406030204" pitchFamily="18" charset="0"/>
                          </a:rPr>
                        </m:ctrlPr>
                      </m:sSupPr>
                      <m:e>
                        <m:r>
                          <a:rPr lang="en-GB" b="1" i="1">
                            <a:latin typeface="Cambria Math" panose="02040503050406030204" pitchFamily="18" charset="0"/>
                          </a:rPr>
                          <m:t>𝒊</m:t>
                        </m:r>
                      </m:e>
                      <m:sup>
                        <m:r>
                          <a:rPr lang="en-GB" b="1" i="1">
                            <a:latin typeface="Cambria Math" panose="02040503050406030204" pitchFamily="18" charset="0"/>
                          </a:rPr>
                          <m:t>𝒕𝒉</m:t>
                        </m:r>
                        <m:r>
                          <a:rPr lang="en-GB" b="1" i="1" smtClean="0">
                            <a:latin typeface="Cambria Math" panose="02040503050406030204" pitchFamily="18" charset="0"/>
                          </a:rPr>
                          <m:t> </m:t>
                        </m:r>
                      </m:sup>
                    </m:sSup>
                    <m:r>
                      <a:rPr lang="en-GB" b="1" i="1" smtClean="0">
                        <a:latin typeface="Cambria Math" panose="02040503050406030204" pitchFamily="18" charset="0"/>
                      </a:rPr>
                      <m:t> </m:t>
                    </m:r>
                  </m:oMath>
                </a14:m>
                <a:r>
                  <a:rPr lang="en-GB" b="0" dirty="0"/>
                  <a:t> stands for particle</a:t>
                </a:r>
                <a:br>
                  <a:rPr lang="en-GB" b="0" dirty="0"/>
                </a:br>
                <a:br>
                  <a:rPr lang="en-GB" b="0" dirty="0"/>
                </a:br>
                <a:r>
                  <a:rPr lang="en-GB" b="0" dirty="0"/>
                  <a:t>- </a:t>
                </a:r>
                <a:r>
                  <a:rPr lang="en-GB" b="1" dirty="0"/>
                  <a:t>Coordinates</a:t>
                </a:r>
                <a:br>
                  <a:rPr lang="en-GB" b="0" dirty="0"/>
                </a:br>
                <a:r>
                  <a:rPr lang="en-GB" dirty="0" err="1"/>
                  <a:t>Coordinates</a:t>
                </a:r>
                <a:r>
                  <a:rPr lang="en-GB" dirty="0"/>
                  <a:t> of particles own position in the input data space are expressed by  </a:t>
                </a:r>
                <a14:m>
                  <m:oMath xmlns:m="http://schemas.openxmlformats.org/officeDocument/2006/math">
                    <m:sSub>
                      <m:sSubPr>
                        <m:ctrlPr>
                          <a:rPr lang="en-GB" b="1" i="1" dirty="0" smtClean="0">
                            <a:solidFill>
                              <a:srgbClr val="002060"/>
                            </a:solidFill>
                            <a:latin typeface="Cambria Math" panose="02040503050406030204" pitchFamily="18" charset="0"/>
                          </a:rPr>
                        </m:ctrlPr>
                      </m:sSubPr>
                      <m:e>
                        <m:r>
                          <a:rPr lang="en-GB" b="1" i="1" dirty="0">
                            <a:solidFill>
                              <a:srgbClr val="002060"/>
                            </a:solidFill>
                            <a:latin typeface="Cambria Math" panose="02040503050406030204" pitchFamily="18" charset="0"/>
                          </a:rPr>
                          <m:t>𝒙</m:t>
                        </m:r>
                      </m:e>
                      <m:sub>
                        <m:r>
                          <a:rPr lang="en-GB" b="1" i="1" dirty="0">
                            <a:solidFill>
                              <a:srgbClr val="002060"/>
                            </a:solidFill>
                            <a:latin typeface="Cambria Math" panose="02040503050406030204" pitchFamily="18" charset="0"/>
                          </a:rPr>
                          <m:t>𝒊</m:t>
                        </m:r>
                      </m:sub>
                    </m:sSub>
                  </m:oMath>
                </a14:m>
                <a:endParaRPr lang="en-GB" b="0" dirty="0"/>
              </a:p>
              <a:p>
                <a:pPr marL="0" indent="0">
                  <a:buFontTx/>
                  <a:buNone/>
                </a:pPr>
                <a:br>
                  <a:rPr lang="en-GB" b="0" dirty="0"/>
                </a:br>
                <a:r>
                  <a:rPr lang="en-GB" b="0" dirty="0"/>
                  <a:t>- </a:t>
                </a:r>
                <a:r>
                  <a:rPr lang="en-GB" b="1" dirty="0"/>
                  <a:t>Velocity</a:t>
                </a:r>
                <a:br>
                  <a:rPr lang="en-GB" b="0" dirty="0"/>
                </a:br>
                <a:r>
                  <a:rPr lang="en-GB" b="0" dirty="0"/>
                  <a:t>Information of</a:t>
                </a:r>
                <a:r>
                  <a:rPr lang="en-GB" b="0" baseline="0" dirty="0"/>
                  <a:t> particles</a:t>
                </a:r>
                <a:r>
                  <a:rPr lang="en-GB" b="0" dirty="0"/>
                  <a:t> own velocity </a:t>
                </a:r>
                <a:r>
                  <a:rPr lang="en-GB" b="0" baseline="0" dirty="0"/>
                  <a:t> is described as</a:t>
                </a:r>
                <a:r>
                  <a:rPr lang="en-GB" b="1" baseline="0" dirty="0"/>
                  <a:t> </a:t>
                </a:r>
                <a14:m>
                  <m:oMath xmlns:m="http://schemas.openxmlformats.org/officeDocument/2006/math">
                    <m:sSub>
                      <m:sSubPr>
                        <m:ctrlPr>
                          <a:rPr lang="en-GB" b="1" i="1" dirty="0" smtClean="0">
                            <a:solidFill>
                              <a:srgbClr val="002060"/>
                            </a:solidFill>
                            <a:latin typeface="Cambria Math" panose="02040503050406030204" pitchFamily="18" charset="0"/>
                          </a:rPr>
                        </m:ctrlPr>
                      </m:sSubPr>
                      <m:e>
                        <m:r>
                          <a:rPr lang="en-GB" b="1" i="1" dirty="0" smtClean="0">
                            <a:solidFill>
                              <a:srgbClr val="002060"/>
                            </a:solidFill>
                            <a:latin typeface="Cambria Math" panose="02040503050406030204" pitchFamily="18" charset="0"/>
                          </a:rPr>
                          <m:t>𝒗</m:t>
                        </m:r>
                      </m:e>
                      <m:sub>
                        <m:r>
                          <a:rPr lang="en-GB" b="1" i="1" dirty="0" smtClean="0">
                            <a:solidFill>
                              <a:srgbClr val="002060"/>
                            </a:solidFill>
                            <a:latin typeface="Cambria Math" panose="02040503050406030204" pitchFamily="18" charset="0"/>
                          </a:rPr>
                          <m:t>𝒊</m:t>
                        </m:r>
                      </m:sub>
                    </m:sSub>
                  </m:oMath>
                </a14:m>
                <a:br>
                  <a:rPr lang="en-GB" b="0" dirty="0"/>
                </a:br>
                <a:br>
                  <a:rPr lang="en-GB" b="0" dirty="0"/>
                </a:br>
                <a:r>
                  <a:rPr lang="en-GB" b="0" dirty="0"/>
                  <a:t>- </a:t>
                </a:r>
                <a:r>
                  <a:rPr lang="en-GB" b="1" dirty="0"/>
                  <a:t>Personal best solution</a:t>
                </a:r>
                <a:br>
                  <a:rPr lang="en-GB" b="0" dirty="0"/>
                </a:br>
                <a:r>
                  <a:rPr lang="en-GB" b="0" dirty="0"/>
                  <a:t>A personal (own) best solution is expressed as </a:t>
                </a:r>
                <a:r>
                  <a:rPr lang="en-GB" dirty="0"/>
                  <a:t>=</a:t>
                </a:r>
                <a:r>
                  <a:rPr lang="en-GB" b="1" baseline="0" dirty="0"/>
                  <a:t>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smtClean="0">
                            <a:solidFill>
                              <a:srgbClr val="002060"/>
                            </a:solidFill>
                            <a:latin typeface="Cambria Math" panose="02040503050406030204" pitchFamily="18" charset="0"/>
                          </a:rPr>
                          <m:t>𝒑</m:t>
                        </m:r>
                      </m:e>
                      <m:sup>
                        <m:r>
                          <a:rPr lang="en-GB" b="1" i="1" dirty="0" smtClean="0">
                            <a:solidFill>
                              <a:srgbClr val="002060"/>
                            </a:solidFill>
                            <a:latin typeface="Cambria Math" panose="02040503050406030204" pitchFamily="18" charset="0"/>
                          </a:rPr>
                          <m:t>𝒃</m:t>
                        </m:r>
                        <m:r>
                          <a:rPr lang="en-GB" b="1" i="0" dirty="0" smtClean="0">
                            <a:solidFill>
                              <a:srgbClr val="002060"/>
                            </a:solidFill>
                            <a:latin typeface="Cambria Math" panose="02040503050406030204" pitchFamily="18" charset="0"/>
                          </a:rPr>
                          <m:t>ⅇ</m:t>
                        </m:r>
                        <m:r>
                          <a:rPr lang="en-GB" b="1" i="1" dirty="0" smtClean="0">
                            <a:solidFill>
                              <a:srgbClr val="002060"/>
                            </a:solidFill>
                            <a:latin typeface="Cambria Math" panose="02040503050406030204" pitchFamily="18" charset="0"/>
                          </a:rPr>
                          <m:t>𝒔𝒕</m:t>
                        </m:r>
                      </m:sup>
                    </m:sSup>
                  </m:oMath>
                </a14:m>
                <a:r>
                  <a:rPr lang="en-GB" b="0" dirty="0"/>
                  <a:t> (as well as the information in which place this solution has been found) </a:t>
                </a:r>
              </a:p>
              <a:p>
                <a:pPr marL="0" indent="0">
                  <a:buFontTx/>
                  <a:buNone/>
                </a:pPr>
                <a:endParaRPr lang="en-GB" b="0" dirty="0"/>
              </a:p>
              <a:p>
                <a:pPr marL="0" indent="0">
                  <a:buFontTx/>
                  <a:buNone/>
                </a:pPr>
                <a:r>
                  <a:rPr lang="en-GB" b="0" dirty="0"/>
                  <a:t>- </a:t>
                </a:r>
                <a:r>
                  <a:rPr lang="en-GB" b="1" dirty="0"/>
                  <a:t>Global best solution</a:t>
                </a:r>
                <a:br>
                  <a:rPr lang="en-GB" b="0" dirty="0"/>
                </a:br>
                <a:r>
                  <a:rPr lang="en-GB" b="0" dirty="0"/>
                  <a:t>Global best solution is expressed as </a:t>
                </a:r>
                <a:r>
                  <a:rPr lang="en-GB" dirty="0"/>
                  <a:t>=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smtClean="0">
                            <a:solidFill>
                              <a:srgbClr val="002060"/>
                            </a:solidFill>
                            <a:latin typeface="Cambria Math" panose="02040503050406030204" pitchFamily="18" charset="0"/>
                          </a:rPr>
                          <m:t>𝒈</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b="0" dirty="0"/>
                  <a:t>   with the information in which place this solution has been found</a:t>
                </a:r>
              </a:p>
              <a:p>
                <a:pPr marL="0" indent="0">
                  <a:buFontTx/>
                  <a:buNone/>
                </a:pPr>
                <a:endParaRPr lang="en-GB" b="0" dirty="0"/>
              </a:p>
              <a:p>
                <a:pPr>
                  <a:buFont typeface="Wingdings" panose="05000000000000000000" pitchFamily="2" charset="2"/>
                  <a:buNone/>
                </a:pPr>
                <a:r>
                  <a:rPr lang="en-GB" sz="1200" b="1" dirty="0"/>
                  <a:t>Each iteration </a:t>
                </a:r>
                <a:r>
                  <a:rPr lang="en-GB" sz="1200" dirty="0"/>
                  <a:t>= </a:t>
                </a:r>
                <a14:m>
                  <m:oMath xmlns:m="http://schemas.openxmlformats.org/officeDocument/2006/math">
                    <m:sSup>
                      <m:sSupPr>
                        <m:ctrlPr>
                          <a:rPr lang="en-GB" sz="1200" b="1" i="1" dirty="0">
                            <a:solidFill>
                              <a:srgbClr val="002060"/>
                            </a:solidFill>
                            <a:latin typeface="Cambria Math" panose="02040503050406030204" pitchFamily="18" charset="0"/>
                          </a:rPr>
                        </m:ctrlPr>
                      </m:sSupPr>
                      <m:e>
                        <m:r>
                          <a:rPr lang="en-GB" sz="1200" b="1" i="1" dirty="0" smtClean="0">
                            <a:solidFill>
                              <a:srgbClr val="002060"/>
                            </a:solidFill>
                            <a:latin typeface="Cambria Math" panose="02040503050406030204" pitchFamily="18" charset="0"/>
                          </a:rPr>
                          <m:t>𝒌</m:t>
                        </m:r>
                      </m:e>
                      <m:sup>
                        <m:r>
                          <a:rPr lang="en-GB" sz="1200" b="1" i="1" dirty="0" smtClean="0">
                            <a:solidFill>
                              <a:srgbClr val="002060"/>
                            </a:solidFill>
                            <a:latin typeface="Cambria Math" panose="02040503050406030204" pitchFamily="18" charset="0"/>
                          </a:rPr>
                          <m:t>𝒕𝒉</m:t>
                        </m:r>
                      </m:sup>
                    </m:sSup>
                  </m:oMath>
                </a14:m>
                <a:endParaRPr lang="en-GB" sz="1200" b="1" dirty="0"/>
              </a:p>
              <a:p>
                <a:pPr>
                  <a:buFont typeface="Wingdings" panose="05000000000000000000" pitchFamily="2" charset="2"/>
                  <a:buNone/>
                </a:pPr>
                <a:r>
                  <a:rPr lang="en-GB" sz="1200" b="1" dirty="0"/>
                  <a:t>Random values coming from uniform distribution </a:t>
                </a:r>
                <a:r>
                  <a:rPr lang="en-GB" sz="1200" dirty="0"/>
                  <a:t>= </a:t>
                </a:r>
                <a14:m>
                  <m:oMath xmlns:m="http://schemas.openxmlformats.org/officeDocument/2006/math">
                    <m:sSub>
                      <m:sSubPr>
                        <m:ctrlPr>
                          <a:rPr lang="en-GB" sz="1200" b="1" i="1" dirty="0">
                            <a:solidFill>
                              <a:srgbClr val="002060"/>
                            </a:solidFill>
                            <a:latin typeface="Cambria Math" panose="02040503050406030204" pitchFamily="18" charset="0"/>
                          </a:rPr>
                        </m:ctrlPr>
                      </m:sSubPr>
                      <m:e>
                        <m:r>
                          <a:rPr lang="en-GB" sz="1200" b="1" i="1" dirty="0" smtClean="0">
                            <a:solidFill>
                              <a:srgbClr val="002060"/>
                            </a:solidFill>
                            <a:latin typeface="Cambria Math" panose="02040503050406030204" pitchFamily="18" charset="0"/>
                          </a:rPr>
                          <m:t>𝒓</m:t>
                        </m:r>
                      </m:e>
                      <m:sub>
                        <m:r>
                          <a:rPr lang="en-GB" sz="1200" b="1" i="1" dirty="0" smtClean="0">
                            <a:solidFill>
                              <a:srgbClr val="002060"/>
                            </a:solidFill>
                            <a:latin typeface="Cambria Math" panose="02040503050406030204" pitchFamily="18" charset="0"/>
                          </a:rPr>
                          <m:t>𝟏</m:t>
                        </m:r>
                      </m:sub>
                    </m:sSub>
                  </m:oMath>
                </a14:m>
                <a:r>
                  <a:rPr lang="en-GB" sz="1200" dirty="0"/>
                  <a:t> and </a:t>
                </a:r>
                <a14:m>
                  <m:oMath xmlns:m="http://schemas.openxmlformats.org/officeDocument/2006/math">
                    <m:sSub>
                      <m:sSubPr>
                        <m:ctrlPr>
                          <a:rPr lang="en-GB" sz="1200" b="1" i="1" dirty="0">
                            <a:solidFill>
                              <a:srgbClr val="002060"/>
                            </a:solidFill>
                            <a:latin typeface="Cambria Math" panose="02040503050406030204" pitchFamily="18" charset="0"/>
                          </a:rPr>
                        </m:ctrlPr>
                      </m:sSubPr>
                      <m:e>
                        <m:r>
                          <a:rPr lang="en-GB" sz="1200" b="1" i="1" dirty="0" smtClean="0">
                            <a:solidFill>
                              <a:srgbClr val="002060"/>
                            </a:solidFill>
                            <a:latin typeface="Cambria Math" panose="02040503050406030204" pitchFamily="18" charset="0"/>
                          </a:rPr>
                          <m:t>𝒓</m:t>
                        </m:r>
                      </m:e>
                      <m:sub>
                        <m:r>
                          <a:rPr lang="en-GB" sz="1200" b="1" i="1" dirty="0" smtClean="0">
                            <a:solidFill>
                              <a:srgbClr val="002060"/>
                            </a:solidFill>
                            <a:latin typeface="Cambria Math" panose="02040503050406030204" pitchFamily="18" charset="0"/>
                          </a:rPr>
                          <m:t>𝟐</m:t>
                        </m:r>
                      </m:sub>
                    </m:sSub>
                  </m:oMath>
                </a14:m>
                <a:endParaRPr lang="en-GB" sz="1200" dirty="0"/>
              </a:p>
              <a:p>
                <a:pPr>
                  <a:buFont typeface="Wingdings" panose="05000000000000000000" pitchFamily="2" charset="2"/>
                  <a:buNone/>
                </a:pPr>
                <a:r>
                  <a:rPr lang="en-GB" sz="1200" b="1" dirty="0"/>
                  <a:t>Personal acceleration coefficient </a:t>
                </a:r>
                <a:r>
                  <a:rPr lang="en-GB" sz="1200" dirty="0"/>
                  <a:t>= </a:t>
                </a:r>
                <a14:m>
                  <m:oMath xmlns:m="http://schemas.openxmlformats.org/officeDocument/2006/math">
                    <m:sSub>
                      <m:sSubPr>
                        <m:ctrlPr>
                          <a:rPr lang="en-GB" sz="1200" b="1" i="1" dirty="0">
                            <a:solidFill>
                              <a:srgbClr val="002060"/>
                            </a:solidFill>
                            <a:latin typeface="Cambria Math" panose="02040503050406030204" pitchFamily="18" charset="0"/>
                          </a:rPr>
                        </m:ctrlPr>
                      </m:sSubPr>
                      <m:e>
                        <m:r>
                          <a:rPr lang="en-GB" sz="1200" b="1" i="1" dirty="0" smtClean="0">
                            <a:solidFill>
                              <a:srgbClr val="002060"/>
                            </a:solidFill>
                            <a:latin typeface="Cambria Math" panose="02040503050406030204" pitchFamily="18" charset="0"/>
                          </a:rPr>
                          <m:t>𝒄</m:t>
                        </m:r>
                      </m:e>
                      <m:sub>
                        <m:r>
                          <a:rPr lang="en-GB" sz="1200" b="1" i="1" dirty="0">
                            <a:solidFill>
                              <a:srgbClr val="002060"/>
                            </a:solidFill>
                            <a:latin typeface="Cambria Math" panose="02040503050406030204" pitchFamily="18" charset="0"/>
                          </a:rPr>
                          <m:t>𝟏</m:t>
                        </m:r>
                      </m:sub>
                    </m:sSub>
                  </m:oMath>
                </a14:m>
                <a:r>
                  <a:rPr lang="en-GB" sz="1200" dirty="0"/>
                  <a:t>   </a:t>
                </a:r>
                <a:br>
                  <a:rPr lang="en-GB" sz="1200" dirty="0"/>
                </a:br>
                <a:r>
                  <a:rPr lang="en-GB" sz="1200" b="1" dirty="0"/>
                  <a:t>Social acceleration coefficient </a:t>
                </a:r>
                <a:r>
                  <a:rPr lang="en-GB" sz="1200" dirty="0"/>
                  <a:t>= </a:t>
                </a:r>
                <a14:m>
                  <m:oMath xmlns:m="http://schemas.openxmlformats.org/officeDocument/2006/math">
                    <m:sSub>
                      <m:sSubPr>
                        <m:ctrlPr>
                          <a:rPr lang="en-GB" sz="1200" b="1" i="1" dirty="0">
                            <a:solidFill>
                              <a:srgbClr val="002060"/>
                            </a:solidFill>
                            <a:latin typeface="Cambria Math" panose="02040503050406030204" pitchFamily="18" charset="0"/>
                          </a:rPr>
                        </m:ctrlPr>
                      </m:sSubPr>
                      <m:e>
                        <m:r>
                          <a:rPr lang="en-GB" sz="1200" b="1" i="1" dirty="0">
                            <a:solidFill>
                              <a:srgbClr val="002060"/>
                            </a:solidFill>
                            <a:latin typeface="Cambria Math" panose="02040503050406030204" pitchFamily="18" charset="0"/>
                          </a:rPr>
                          <m:t>𝒄</m:t>
                        </m:r>
                      </m:e>
                      <m:sub>
                        <m:r>
                          <a:rPr lang="en-GB" sz="1200" b="1" i="1" dirty="0" smtClean="0">
                            <a:solidFill>
                              <a:srgbClr val="002060"/>
                            </a:solidFill>
                            <a:latin typeface="Cambria Math" panose="02040503050406030204" pitchFamily="18" charset="0"/>
                          </a:rPr>
                          <m:t>𝟐</m:t>
                        </m:r>
                      </m:sub>
                    </m:sSub>
                  </m:oMath>
                </a14:m>
                <a:r>
                  <a:rPr lang="en-GB" sz="1200" dirty="0"/>
                  <a:t> </a:t>
                </a:r>
                <a:br>
                  <a:rPr lang="en-GB" sz="1200" dirty="0"/>
                </a:br>
                <a:r>
                  <a:rPr lang="en-GB" sz="1200" b="1" dirty="0"/>
                  <a:t>Inertia coefficient </a:t>
                </a:r>
                <a:r>
                  <a:rPr lang="en-GB" sz="1200" dirty="0"/>
                  <a:t>=</a:t>
                </a:r>
                <a14:m>
                  <m:oMath xmlns:m="http://schemas.openxmlformats.org/officeDocument/2006/math">
                    <m:sSub>
                      <m:sSubPr>
                        <m:ctrlPr>
                          <a:rPr lang="en-GB" sz="1200" b="1" i="1" dirty="0" smtClean="0">
                            <a:solidFill>
                              <a:srgbClr val="002060"/>
                            </a:solidFill>
                            <a:latin typeface="Cambria Math" panose="02040503050406030204" pitchFamily="18" charset="0"/>
                          </a:rPr>
                        </m:ctrlPr>
                      </m:sSubPr>
                      <m:e>
                        <m:r>
                          <a:rPr lang="en-GB" sz="1200" b="1" i="1" dirty="0" smtClean="0">
                            <a:solidFill>
                              <a:srgbClr val="002060"/>
                            </a:solidFill>
                            <a:latin typeface="Cambria Math" panose="02040503050406030204" pitchFamily="18" charset="0"/>
                          </a:rPr>
                          <m:t> </m:t>
                        </m:r>
                        <m:r>
                          <a:rPr lang="en-GB" sz="1200" b="1" i="1" dirty="0" smtClean="0">
                            <a:solidFill>
                              <a:srgbClr val="002060"/>
                            </a:solidFill>
                            <a:latin typeface="Cambria Math" panose="02040503050406030204" pitchFamily="18" charset="0"/>
                          </a:rPr>
                          <m:t>𝒘</m:t>
                        </m:r>
                      </m:e>
                      <m:sub/>
                    </m:sSub>
                  </m:oMath>
                </a14:m>
                <a:endParaRPr lang="en-GB" sz="1200" dirty="0"/>
              </a:p>
              <a:p>
                <a:pPr>
                  <a:buFont typeface="Wingdings" panose="05000000000000000000" pitchFamily="2" charset="2"/>
                  <a:buNone/>
                </a:pPr>
                <a:br>
                  <a:rPr lang="en-GB" b="0" dirty="0"/>
                </a:br>
                <a:r>
                  <a:rPr lang="en-GB" b="0" dirty="0"/>
                  <a:t>-</a:t>
                </a:r>
                <a:r>
                  <a:rPr lang="en-GB" b="1" dirty="0"/>
                  <a:t>Fitness</a:t>
                </a:r>
                <a:r>
                  <a:rPr lang="en-GB" b="1" baseline="0" dirty="0"/>
                  <a:t> function </a:t>
                </a:r>
                <a:br>
                  <a:rPr lang="en-GB" b="1" baseline="0" dirty="0"/>
                </a:br>
                <a:r>
                  <a:rPr lang="en-GB" b="0" baseline="0" dirty="0"/>
                  <a:t>The fitness function is in other words target function</a:t>
                </a:r>
              </a:p>
              <a:p>
                <a:pPr marL="0" indent="0">
                  <a:buFontTx/>
                  <a:buNone/>
                </a:pPr>
                <a:r>
                  <a:rPr lang="en-GB" dirty="0"/>
                  <a:t>The parameters are modified in the course of the learning process, in accordance with relatively simple mathematical rules</a:t>
                </a:r>
                <a:endParaRPr lang="en-GB" b="0" dirty="0"/>
              </a:p>
            </p:txBody>
          </p:sp>
        </mc:Choice>
        <mc:Fallback xmlns="">
          <p:sp>
            <p:nvSpPr>
              <p:cNvPr id="3" name="Notes Placeholder 2"/>
              <p:cNvSpPr>
                <a:spLocks noGrp="1"/>
              </p:cNvSpPr>
              <p:nvPr>
                <p:ph type="body" idx="1"/>
              </p:nvPr>
            </p:nvSpPr>
            <p:spPr/>
            <p:txBody>
              <a:bodyPr/>
              <a:lstStyle/>
              <a:p>
                <a:pPr marL="0" indent="0">
                  <a:buFontTx/>
                  <a:buNone/>
                </a:pPr>
                <a:r>
                  <a:rPr lang="en-GB" b="1" u="sng" dirty="0"/>
                  <a:t>Slide intro</a:t>
                </a:r>
                <a:br>
                  <a:rPr lang="en-GB" b="0" dirty="0"/>
                </a:br>
                <a:r>
                  <a:rPr lang="en-GB" b="0" dirty="0"/>
                  <a:t>Before moving on to actual sequential and parallel hardware implementation of PSO algorithm I though it would be worth to go through and explain Mathematical data description along with Computational Sequence of algorithm which will be explained in the next slide</a:t>
                </a:r>
              </a:p>
              <a:p>
                <a:pPr marL="0" indent="0">
                  <a:buFontTx/>
                  <a:buNone/>
                </a:pPr>
                <a:endParaRPr lang="en-GB" b="1" dirty="0"/>
              </a:p>
              <a:p>
                <a:pPr marL="0" indent="0">
                  <a:buFontTx/>
                  <a:buNone/>
                </a:pPr>
                <a:r>
                  <a:rPr lang="en-GB" b="1" dirty="0"/>
                  <a:t>-</a:t>
                </a:r>
                <a:r>
                  <a:rPr lang="en-GB" b="1" baseline="0" dirty="0"/>
                  <a:t> </a:t>
                </a:r>
                <a:r>
                  <a:rPr lang="en-GB" b="1" dirty="0"/>
                  <a:t>Particle </a:t>
                </a:r>
                <a:r>
                  <a:rPr lang="en-GB" b="1" i="0">
                    <a:latin typeface="Cambria Math" panose="02040503050406030204" pitchFamily="18" charset="0"/>
                  </a:rPr>
                  <a:t>=𝒊^𝒕𝒉</a:t>
                </a:r>
                <a:endParaRPr lang="en-GB" b="1" dirty="0"/>
              </a:p>
              <a:p>
                <a:pPr marL="0" indent="0">
                  <a:buFontTx/>
                  <a:buNone/>
                </a:pPr>
                <a:r>
                  <a:rPr lang="en-GB" b="0" dirty="0"/>
                  <a:t>In the PSO algorithm, </a:t>
                </a:r>
                <a:r>
                  <a:rPr lang="en-GB" b="1" i="0">
                    <a:latin typeface="Cambria Math" panose="02040503050406030204" pitchFamily="18" charset="0"/>
                  </a:rPr>
                  <a:t>𝒊^(𝒕𝒉 )  </a:t>
                </a:r>
                <a:r>
                  <a:rPr lang="en-GB" b="0" dirty="0"/>
                  <a:t> stands for particle</a:t>
                </a:r>
                <a:br>
                  <a:rPr lang="en-GB" b="0" dirty="0"/>
                </a:br>
                <a:br>
                  <a:rPr lang="en-GB" b="0" dirty="0"/>
                </a:br>
                <a:r>
                  <a:rPr lang="en-GB" b="0" dirty="0"/>
                  <a:t>- </a:t>
                </a:r>
                <a:r>
                  <a:rPr lang="en-GB" b="1" dirty="0"/>
                  <a:t>Coordinates</a:t>
                </a:r>
                <a:br>
                  <a:rPr lang="en-GB" b="0" dirty="0"/>
                </a:br>
                <a:r>
                  <a:rPr lang="en-GB" dirty="0" err="1"/>
                  <a:t>Coordinates</a:t>
                </a:r>
                <a:r>
                  <a:rPr lang="en-GB" dirty="0"/>
                  <a:t> of particles own position in the input data space are expressed by  </a:t>
                </a:r>
                <a:r>
                  <a:rPr lang="en-GB" b="1" i="0" dirty="0">
                    <a:solidFill>
                      <a:srgbClr val="002060"/>
                    </a:solidFill>
                    <a:latin typeface="Cambria Math" panose="02040503050406030204" pitchFamily="18" charset="0"/>
                  </a:rPr>
                  <a:t>𝒙_𝒊</a:t>
                </a:r>
                <a:endParaRPr lang="en-GB" b="0" dirty="0"/>
              </a:p>
              <a:p>
                <a:pPr marL="0" indent="0">
                  <a:buFontTx/>
                  <a:buNone/>
                </a:pPr>
                <a:br>
                  <a:rPr lang="en-GB" b="0" dirty="0"/>
                </a:br>
                <a:r>
                  <a:rPr lang="en-GB" b="0" dirty="0"/>
                  <a:t>- </a:t>
                </a:r>
                <a:r>
                  <a:rPr lang="en-GB" b="1" dirty="0"/>
                  <a:t>Velocity</a:t>
                </a:r>
                <a:br>
                  <a:rPr lang="en-GB" b="0" dirty="0"/>
                </a:br>
                <a:r>
                  <a:rPr lang="en-GB" b="0" dirty="0"/>
                  <a:t>Information of</a:t>
                </a:r>
                <a:r>
                  <a:rPr lang="en-GB" b="0" baseline="0" dirty="0"/>
                  <a:t> particles</a:t>
                </a:r>
                <a:r>
                  <a:rPr lang="en-GB" b="0" dirty="0"/>
                  <a:t> own velocity </a:t>
                </a:r>
                <a:r>
                  <a:rPr lang="en-GB" b="0" baseline="0" dirty="0"/>
                  <a:t> is described as</a:t>
                </a:r>
                <a:r>
                  <a:rPr lang="en-GB" b="1" baseline="0" dirty="0"/>
                  <a:t> </a:t>
                </a:r>
                <a:r>
                  <a:rPr lang="en-GB" b="1" i="0" dirty="0">
                    <a:solidFill>
                      <a:srgbClr val="002060"/>
                    </a:solidFill>
                    <a:latin typeface="Cambria Math" panose="02040503050406030204" pitchFamily="18" charset="0"/>
                  </a:rPr>
                  <a:t>𝒗_𝒊</a:t>
                </a:r>
                <a:br>
                  <a:rPr lang="en-GB" b="0" dirty="0"/>
                </a:br>
                <a:br>
                  <a:rPr lang="en-GB" b="0" dirty="0"/>
                </a:br>
                <a:r>
                  <a:rPr lang="en-GB" b="0" dirty="0"/>
                  <a:t>- </a:t>
                </a:r>
                <a:r>
                  <a:rPr lang="en-GB" b="1" dirty="0"/>
                  <a:t>Personal best solution</a:t>
                </a:r>
                <a:br>
                  <a:rPr lang="en-GB" b="0" dirty="0"/>
                </a:br>
                <a:r>
                  <a:rPr lang="en-GB" b="0" dirty="0"/>
                  <a:t>A personal (own) best solution is expressed as </a:t>
                </a:r>
                <a:r>
                  <a:rPr lang="en-GB" dirty="0"/>
                  <a:t>=</a:t>
                </a:r>
                <a:r>
                  <a:rPr lang="en-GB" b="1" baseline="0" dirty="0"/>
                  <a:t> </a:t>
                </a:r>
                <a:r>
                  <a:rPr lang="en-GB" b="1" i="0" dirty="0">
                    <a:solidFill>
                      <a:srgbClr val="002060"/>
                    </a:solidFill>
                    <a:latin typeface="Cambria Math" panose="02040503050406030204" pitchFamily="18" charset="0"/>
                  </a:rPr>
                  <a:t>𝒑^𝒃ⅇ𝒔𝒕</a:t>
                </a:r>
                <a:r>
                  <a:rPr lang="en-GB" b="0" dirty="0"/>
                  <a:t> (as well as the information in which place this solution has been found) </a:t>
                </a:r>
              </a:p>
              <a:p>
                <a:pPr marL="0" indent="0">
                  <a:buFontTx/>
                  <a:buNone/>
                </a:pPr>
                <a:endParaRPr lang="en-GB" b="0" dirty="0"/>
              </a:p>
              <a:p>
                <a:pPr marL="0" indent="0">
                  <a:buFontTx/>
                  <a:buNone/>
                </a:pPr>
                <a:r>
                  <a:rPr lang="en-GB" b="0" dirty="0"/>
                  <a:t>- </a:t>
                </a:r>
                <a:r>
                  <a:rPr lang="en-GB" b="1" dirty="0"/>
                  <a:t>Global best solution</a:t>
                </a:r>
                <a:br>
                  <a:rPr lang="en-GB" b="0" dirty="0"/>
                </a:br>
                <a:r>
                  <a:rPr lang="en-GB" b="0" dirty="0"/>
                  <a:t>Global best solution is expressed as </a:t>
                </a:r>
                <a:r>
                  <a:rPr lang="en-GB" dirty="0"/>
                  <a:t>= </a:t>
                </a:r>
                <a:r>
                  <a:rPr lang="en-GB" b="1" i="0" dirty="0">
                    <a:solidFill>
                      <a:srgbClr val="002060"/>
                    </a:solidFill>
                    <a:latin typeface="Cambria Math" panose="02040503050406030204" pitchFamily="18" charset="0"/>
                  </a:rPr>
                  <a:t>𝒈^𝒃ⅇ𝒔𝒕</a:t>
                </a:r>
                <a:r>
                  <a:rPr lang="en-GB" b="0" dirty="0"/>
                  <a:t>   with the information in which place this solution has been found</a:t>
                </a:r>
              </a:p>
              <a:p>
                <a:pPr marL="0" indent="0">
                  <a:buFontTx/>
                  <a:buNone/>
                </a:pPr>
                <a:endParaRPr lang="en-GB" b="0" dirty="0"/>
              </a:p>
              <a:p>
                <a:pPr>
                  <a:buFont typeface="Wingdings" panose="05000000000000000000" pitchFamily="2" charset="2"/>
                  <a:buNone/>
                </a:pPr>
                <a:r>
                  <a:rPr lang="en-GB" sz="1200" b="1" dirty="0"/>
                  <a:t>Each iteration </a:t>
                </a:r>
                <a:r>
                  <a:rPr lang="en-GB" sz="1200" dirty="0"/>
                  <a:t>= </a:t>
                </a:r>
                <a:r>
                  <a:rPr lang="en-GB" sz="1200" b="1" i="0" dirty="0">
                    <a:solidFill>
                      <a:srgbClr val="002060"/>
                    </a:solidFill>
                    <a:latin typeface="Cambria Math" panose="02040503050406030204" pitchFamily="18" charset="0"/>
                  </a:rPr>
                  <a:t>𝒌^𝒕𝒉</a:t>
                </a:r>
                <a:endParaRPr lang="en-GB" sz="1200" b="1" dirty="0"/>
              </a:p>
              <a:p>
                <a:pPr>
                  <a:buFont typeface="Wingdings" panose="05000000000000000000" pitchFamily="2" charset="2"/>
                  <a:buNone/>
                </a:pPr>
                <a:r>
                  <a:rPr lang="en-GB" sz="1200" b="1" dirty="0"/>
                  <a:t>Random values coming from uniform distribution </a:t>
                </a:r>
                <a:r>
                  <a:rPr lang="en-GB" sz="1200" dirty="0"/>
                  <a:t>= </a:t>
                </a:r>
                <a:r>
                  <a:rPr lang="en-GB" sz="1200" b="1" i="0" dirty="0">
                    <a:solidFill>
                      <a:srgbClr val="002060"/>
                    </a:solidFill>
                    <a:latin typeface="Cambria Math" panose="02040503050406030204" pitchFamily="18" charset="0"/>
                  </a:rPr>
                  <a:t>𝒓_𝟏</a:t>
                </a:r>
                <a:r>
                  <a:rPr lang="en-GB" sz="1200" dirty="0"/>
                  <a:t> and </a:t>
                </a:r>
                <a:r>
                  <a:rPr lang="en-GB" sz="1200" b="1" i="0" dirty="0">
                    <a:solidFill>
                      <a:srgbClr val="002060"/>
                    </a:solidFill>
                    <a:latin typeface="Cambria Math" panose="02040503050406030204" pitchFamily="18" charset="0"/>
                  </a:rPr>
                  <a:t>𝒓_𝟐</a:t>
                </a:r>
                <a:endParaRPr lang="en-GB" sz="1200" dirty="0"/>
              </a:p>
              <a:p>
                <a:pPr>
                  <a:buFont typeface="Wingdings" panose="05000000000000000000" pitchFamily="2" charset="2"/>
                  <a:buNone/>
                </a:pPr>
                <a:r>
                  <a:rPr lang="en-GB" sz="1200" b="1" dirty="0"/>
                  <a:t>Personal acceleration coefficient </a:t>
                </a:r>
                <a:r>
                  <a:rPr lang="en-GB" sz="1200" dirty="0"/>
                  <a:t>= </a:t>
                </a:r>
                <a:r>
                  <a:rPr lang="en-GB" sz="1200" b="1" i="0" dirty="0">
                    <a:solidFill>
                      <a:srgbClr val="002060"/>
                    </a:solidFill>
                    <a:latin typeface="Cambria Math" panose="02040503050406030204" pitchFamily="18" charset="0"/>
                  </a:rPr>
                  <a:t>𝒄_𝟏</a:t>
                </a:r>
                <a:r>
                  <a:rPr lang="en-GB" sz="1200" dirty="0"/>
                  <a:t>   </a:t>
                </a:r>
                <a:br>
                  <a:rPr lang="en-GB" sz="1200" dirty="0"/>
                </a:br>
                <a:r>
                  <a:rPr lang="en-GB" sz="1200" b="1" dirty="0"/>
                  <a:t>Social acceleration coefficient </a:t>
                </a:r>
                <a:r>
                  <a:rPr lang="en-GB" sz="1200" dirty="0"/>
                  <a:t>= </a:t>
                </a:r>
                <a:r>
                  <a:rPr lang="en-GB" sz="1200" b="1" i="0" dirty="0">
                    <a:solidFill>
                      <a:srgbClr val="002060"/>
                    </a:solidFill>
                    <a:latin typeface="Cambria Math" panose="02040503050406030204" pitchFamily="18" charset="0"/>
                  </a:rPr>
                  <a:t>𝒄_𝟐</a:t>
                </a:r>
                <a:r>
                  <a:rPr lang="en-GB" sz="1200" dirty="0"/>
                  <a:t> </a:t>
                </a:r>
                <a:br>
                  <a:rPr lang="en-GB" sz="1200" dirty="0"/>
                </a:br>
                <a:r>
                  <a:rPr lang="en-GB" sz="1200" b="1" dirty="0"/>
                  <a:t>Inertia coefficient </a:t>
                </a:r>
                <a:r>
                  <a:rPr lang="en-GB" sz="1200" dirty="0"/>
                  <a:t>=</a:t>
                </a:r>
                <a:r>
                  <a:rPr lang="en-GB" sz="1200" b="1" i="0" dirty="0">
                    <a:solidFill>
                      <a:srgbClr val="002060"/>
                    </a:solidFill>
                    <a:latin typeface="Cambria Math" panose="02040503050406030204" pitchFamily="18" charset="0"/>
                  </a:rPr>
                  <a:t>〖 𝒘〗_</a:t>
                </a:r>
                <a:endParaRPr lang="en-GB" sz="1200" dirty="0"/>
              </a:p>
              <a:p>
                <a:pPr>
                  <a:buFont typeface="Wingdings" panose="05000000000000000000" pitchFamily="2" charset="2"/>
                  <a:buNone/>
                </a:pPr>
                <a:br>
                  <a:rPr lang="en-GB" b="0" dirty="0"/>
                </a:br>
                <a:r>
                  <a:rPr lang="en-GB" b="0" dirty="0"/>
                  <a:t>-</a:t>
                </a:r>
                <a:r>
                  <a:rPr lang="en-GB" b="1" dirty="0"/>
                  <a:t>Fitness</a:t>
                </a:r>
                <a:r>
                  <a:rPr lang="en-GB" b="1" baseline="0" dirty="0"/>
                  <a:t> function </a:t>
                </a:r>
                <a:br>
                  <a:rPr lang="en-GB" b="1" baseline="0" dirty="0"/>
                </a:br>
                <a:r>
                  <a:rPr lang="en-GB" b="0" baseline="0" dirty="0"/>
                  <a:t>The fitness function is in other words target function</a:t>
                </a:r>
              </a:p>
              <a:p>
                <a:pPr marL="0" indent="0">
                  <a:buFontTx/>
                  <a:buNone/>
                </a:pPr>
                <a:r>
                  <a:rPr lang="en-GB" dirty="0"/>
                  <a:t>The parameters are modified in the course of the learning process, in accordance with relatively simple mathematical rules</a:t>
                </a:r>
                <a:endParaRPr lang="en-GB" b="0" dirty="0"/>
              </a:p>
            </p:txBody>
          </p:sp>
        </mc:Fallback>
      </mc:AlternateContent>
      <p:sp>
        <p:nvSpPr>
          <p:cNvPr id="4" name="Slide Number Placeholder 3"/>
          <p:cNvSpPr>
            <a:spLocks noGrp="1"/>
          </p:cNvSpPr>
          <p:nvPr>
            <p:ph type="sldNum" sz="quarter" idx="10"/>
          </p:nvPr>
        </p:nvSpPr>
        <p:spPr/>
        <p:txBody>
          <a:bodyPr/>
          <a:lstStyle/>
          <a:p>
            <a:fld id="{26C1FE70-DC59-458A-B7A2-27A4D1E05645}" type="slidenum">
              <a:rPr lang="en-GB" smtClean="0"/>
              <a:t>4</a:t>
            </a:fld>
            <a:endParaRPr lang="en-GB"/>
          </a:p>
        </p:txBody>
      </p:sp>
    </p:spTree>
    <p:extLst>
      <p:ext uri="{BB962C8B-B14F-4D97-AF65-F5344CB8AC3E}">
        <p14:creationId xmlns:p14="http://schemas.microsoft.com/office/powerpoint/2010/main" val="3643002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Slide intro</a:t>
            </a:r>
            <a:br>
              <a:rPr lang="en-GB" dirty="0"/>
            </a:br>
            <a:r>
              <a:rPr lang="en-GB" dirty="0"/>
              <a:t>This slide shows computational sequence in the PSO algorithm </a:t>
            </a:r>
          </a:p>
        </p:txBody>
      </p:sp>
      <p:sp>
        <p:nvSpPr>
          <p:cNvPr id="4" name="Slide Number Placeholder 3"/>
          <p:cNvSpPr>
            <a:spLocks noGrp="1"/>
          </p:cNvSpPr>
          <p:nvPr>
            <p:ph type="sldNum" sz="quarter" idx="10"/>
          </p:nvPr>
        </p:nvSpPr>
        <p:spPr/>
        <p:txBody>
          <a:bodyPr/>
          <a:lstStyle/>
          <a:p>
            <a:fld id="{26C1FE70-DC59-458A-B7A2-27A4D1E05645}" type="slidenum">
              <a:rPr lang="en-GB" smtClean="0"/>
              <a:t>5</a:t>
            </a:fld>
            <a:endParaRPr lang="en-GB"/>
          </a:p>
        </p:txBody>
      </p:sp>
    </p:spTree>
    <p:extLst>
      <p:ext uri="{BB962C8B-B14F-4D97-AF65-F5344CB8AC3E}">
        <p14:creationId xmlns:p14="http://schemas.microsoft.com/office/powerpoint/2010/main" val="3827748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t>Slide intro</a:t>
            </a:r>
            <a:br>
              <a:rPr lang="en-GB" b="0" dirty="0"/>
            </a:br>
            <a:r>
              <a:rPr lang="en-GB" b="0" dirty="0"/>
              <a:t>jump in to first point</a:t>
            </a:r>
            <a:br>
              <a:rPr lang="en-GB" b="0" dirty="0"/>
            </a:br>
            <a:br>
              <a:rPr lang="en-GB" b="1" dirty="0"/>
            </a:br>
            <a:r>
              <a:rPr lang="en-GB" b="1" dirty="0"/>
              <a:t>- Parallel Processing and PSO Algorithm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 already know in systems based on PSO algorithm all particles change their position at the same time. For this reason authors of the paper considered it sensible to implement this algorithm using technologies that support parallel data processing such as FPGA or ASIC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FPGA platforms</a:t>
            </a:r>
          </a:p>
          <a:p>
            <a:r>
              <a:rPr lang="en-GB" dirty="0"/>
              <a:t>FPGA is field programmable gate array integrated circuit designed to be configured by user after manufacturing. The </a:t>
            </a:r>
            <a:r>
              <a:rPr lang="en-GB" sz="1200" b="0" i="0" kern="1200" dirty="0">
                <a:solidFill>
                  <a:schemeClr val="tx1"/>
                </a:solidFill>
                <a:effectLst/>
                <a:latin typeface="+mn-lt"/>
                <a:ea typeface="+mn-ea"/>
                <a:cs typeface="+mn-cs"/>
              </a:rPr>
              <a:t> main  attribute of FPGA is that it has a number of logic blocks that can be connected together to perform massively parallel, real time processing.</a:t>
            </a:r>
            <a:endParaRPr lang="en-GB" dirty="0"/>
          </a:p>
          <a:p>
            <a:endParaRPr lang="en-GB" dirty="0"/>
          </a:p>
          <a:p>
            <a:pPr marL="0" indent="0">
              <a:buFontTx/>
              <a:buNone/>
            </a:pPr>
            <a:r>
              <a:rPr lang="en-GB" b="1" dirty="0"/>
              <a:t>- ASIC alternative </a:t>
            </a:r>
          </a:p>
          <a:p>
            <a:pPr marL="0" indent="0">
              <a:buFontTx/>
              <a:buNone/>
            </a:pPr>
            <a:r>
              <a:rPr lang="en-GB" b="0" dirty="0"/>
              <a:t> Application Specific Integrated Circuits are special chips, which allow implementation for both analogue and digital functionalities. Authors of the research paper also considered them as an alternative, which could be used in hardware model , but by using ASIC they would have to deal with various physical problems, especially in case of the analogue approach.</a:t>
            </a:r>
            <a:br>
              <a:rPr lang="en-GB" b="0" dirty="0"/>
            </a:br>
            <a:br>
              <a:rPr lang="en-GB" b="0" dirty="0"/>
            </a:br>
            <a:br>
              <a:rPr lang="en-GB" b="0" dirty="0"/>
            </a:br>
            <a:r>
              <a:rPr lang="en-GB" b="0" dirty="0"/>
              <a:t>Diagram accessed from (https://www.stemmer-imaging.com/en-gb/technical-tips/introduction-to-fpga-acceleration/)</a:t>
            </a:r>
          </a:p>
        </p:txBody>
      </p:sp>
      <p:sp>
        <p:nvSpPr>
          <p:cNvPr id="4" name="Slide Number Placeholder 3"/>
          <p:cNvSpPr>
            <a:spLocks noGrp="1"/>
          </p:cNvSpPr>
          <p:nvPr>
            <p:ph type="sldNum" sz="quarter" idx="10"/>
          </p:nvPr>
        </p:nvSpPr>
        <p:spPr/>
        <p:txBody>
          <a:bodyPr/>
          <a:lstStyle/>
          <a:p>
            <a:fld id="{26C1FE70-DC59-458A-B7A2-27A4D1E05645}" type="slidenum">
              <a:rPr lang="en-GB" smtClean="0"/>
              <a:t>6</a:t>
            </a:fld>
            <a:endParaRPr lang="en-GB"/>
          </a:p>
        </p:txBody>
      </p:sp>
    </p:spTree>
    <p:extLst>
      <p:ext uri="{BB962C8B-B14F-4D97-AF65-F5344CB8AC3E}">
        <p14:creationId xmlns:p14="http://schemas.microsoft.com/office/powerpoint/2010/main" val="742725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t>Slide intro</a:t>
                </a:r>
                <a:br>
                  <a:rPr lang="en-GB" b="0" dirty="0"/>
                </a:br>
                <a:r>
                  <a:rPr lang="en-GB" b="0" dirty="0"/>
                  <a:t>This series of slides will be dedicated to explanation of how major calculation operations can be implemented at the transistor level</a:t>
                </a:r>
                <a:br>
                  <a:rPr lang="en-GB" b="0" dirty="0"/>
                </a:br>
                <a:br>
                  <a:rPr lang="en-GB" b="0" dirty="0"/>
                </a:br>
                <a:r>
                  <a:rPr lang="en-GB" b="1" dirty="0"/>
                  <a:t>- </a:t>
                </a:r>
                <a:r>
                  <a:rPr lang="en-GB" sz="1200" b="1" dirty="0"/>
                  <a:t>Calculation of </a:t>
                </a:r>
                <a14:m>
                  <m:oMath xmlns:m="http://schemas.openxmlformats.org/officeDocument/2006/math">
                    <m:sSup>
                      <m:sSupPr>
                        <m:ctrlPr>
                          <a:rPr lang="en-GB" sz="1200" b="1" i="1">
                            <a:latin typeface="Cambria Math" panose="02040503050406030204" pitchFamily="18" charset="0"/>
                          </a:rPr>
                        </m:ctrlPr>
                      </m:sSupPr>
                      <m:e>
                        <m:r>
                          <a:rPr lang="en-GB" sz="1200" b="1" i="1">
                            <a:latin typeface="Cambria Math" panose="02040503050406030204" pitchFamily="18" charset="0"/>
                          </a:rPr>
                          <m:t>𝒑</m:t>
                        </m:r>
                      </m:e>
                      <m:sup>
                        <m:r>
                          <a:rPr lang="en-GB" sz="1200" b="1" i="1">
                            <a:latin typeface="Cambria Math" panose="02040503050406030204" pitchFamily="18" charset="0"/>
                          </a:rPr>
                          <m:t>𝒃</m:t>
                        </m:r>
                        <m:r>
                          <a:rPr lang="en-GB" sz="1200" b="1">
                            <a:latin typeface="Cambria Math" panose="02040503050406030204" pitchFamily="18" charset="0"/>
                          </a:rPr>
                          <m:t>ⅇ</m:t>
                        </m:r>
                        <m:r>
                          <a:rPr lang="en-GB" sz="1200" b="1" i="1">
                            <a:latin typeface="Cambria Math" panose="02040503050406030204" pitchFamily="18" charset="0"/>
                          </a:rPr>
                          <m:t>𝒔𝒕</m:t>
                        </m:r>
                      </m:sup>
                    </m:sSup>
                  </m:oMath>
                </a14:m>
                <a:r>
                  <a:rPr lang="en-GB" sz="1200" b="1" dirty="0"/>
                  <a:t> and </a:t>
                </a:r>
                <a14:m>
                  <m:oMath xmlns:m="http://schemas.openxmlformats.org/officeDocument/2006/math">
                    <m:sSup>
                      <m:sSupPr>
                        <m:ctrlPr>
                          <a:rPr lang="en-GB" sz="1200" b="1" i="1">
                            <a:latin typeface="Cambria Math" panose="02040503050406030204" pitchFamily="18" charset="0"/>
                          </a:rPr>
                        </m:ctrlPr>
                      </m:sSupPr>
                      <m:e>
                        <m:r>
                          <a:rPr lang="en-GB" sz="1200" b="1" i="1">
                            <a:latin typeface="Cambria Math" panose="02040503050406030204" pitchFamily="18" charset="0"/>
                          </a:rPr>
                          <m:t>𝒈</m:t>
                        </m:r>
                      </m:e>
                      <m:sup>
                        <m:r>
                          <a:rPr lang="en-GB" sz="1200" b="1" i="1">
                            <a:latin typeface="Cambria Math" panose="02040503050406030204" pitchFamily="18" charset="0"/>
                          </a:rPr>
                          <m:t>𝒃</m:t>
                        </m:r>
                        <m:r>
                          <a:rPr lang="en-GB" sz="1200" b="1">
                            <a:latin typeface="Cambria Math" panose="02040503050406030204" pitchFamily="18" charset="0"/>
                          </a:rPr>
                          <m:t>ⅇ</m:t>
                        </m:r>
                        <m:r>
                          <a:rPr lang="en-GB" sz="1200" b="1" i="1">
                            <a:latin typeface="Cambria Math" panose="02040503050406030204" pitchFamily="18" charset="0"/>
                          </a:rPr>
                          <m:t>𝒔𝒕</m:t>
                        </m:r>
                      </m:sup>
                    </m:sSup>
                  </m:oMath>
                </a14:m>
                <a:r>
                  <a:rPr lang="en-GB" sz="1200" b="1" dirty="0"/>
                  <a:t>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of the problems encountered by the author of the proposed hardware model is the necessity of the calculation of the fitness function. In the worst case it is assumed that the shape of this function is not known in advance. In this case the </a:t>
                </a:r>
                <a14:m>
                  <m:oMath xmlns:m="http://schemas.openxmlformats.org/officeDocument/2006/math">
                    <m:sSup>
                      <m:sSupPr>
                        <m:ctrlPr>
                          <a:rPr lang="en-GB" sz="1200" b="1" i="1" smtClean="0">
                            <a:latin typeface="Cambria Math" panose="02040503050406030204" pitchFamily="18" charset="0"/>
                          </a:rPr>
                        </m:ctrlPr>
                      </m:sSupPr>
                      <m:e>
                        <m:r>
                          <a:rPr lang="en-GB" sz="1200" b="1" i="1">
                            <a:latin typeface="Cambria Math" panose="02040503050406030204" pitchFamily="18" charset="0"/>
                          </a:rPr>
                          <m:t>𝒑</m:t>
                        </m:r>
                      </m:e>
                      <m:sup>
                        <m:r>
                          <a:rPr lang="en-GB" sz="1200" b="1" i="1">
                            <a:latin typeface="Cambria Math" panose="02040503050406030204" pitchFamily="18" charset="0"/>
                          </a:rPr>
                          <m:t>𝒃</m:t>
                        </m:r>
                        <m:r>
                          <a:rPr lang="en-GB" sz="1200" b="1">
                            <a:latin typeface="Cambria Math" panose="02040503050406030204" pitchFamily="18" charset="0"/>
                          </a:rPr>
                          <m:t>ⅇ</m:t>
                        </m:r>
                        <m:r>
                          <a:rPr lang="en-GB" sz="1200" b="1" i="1">
                            <a:latin typeface="Cambria Math" panose="02040503050406030204" pitchFamily="18" charset="0"/>
                          </a:rPr>
                          <m:t>𝒔𝒕</m:t>
                        </m:r>
                      </m:sup>
                    </m:sSup>
                  </m:oMath>
                </a14:m>
                <a:r>
                  <a:rPr lang="en-GB" dirty="0"/>
                  <a:t>and </a:t>
                </a:r>
                <a14:m>
                  <m:oMath xmlns:m="http://schemas.openxmlformats.org/officeDocument/2006/math">
                    <m:sSup>
                      <m:sSupPr>
                        <m:ctrlPr>
                          <a:rPr lang="en-GB" sz="1200" b="1" i="1" smtClean="0">
                            <a:latin typeface="Cambria Math" panose="02040503050406030204" pitchFamily="18" charset="0"/>
                          </a:rPr>
                        </m:ctrlPr>
                      </m:sSupPr>
                      <m:e>
                        <m:r>
                          <a:rPr lang="en-GB" sz="1200" b="1" i="1">
                            <a:latin typeface="Cambria Math" panose="02040503050406030204" pitchFamily="18" charset="0"/>
                          </a:rPr>
                          <m:t>𝒈</m:t>
                        </m:r>
                      </m:e>
                      <m:sup>
                        <m:r>
                          <a:rPr lang="en-GB" sz="1200" b="1" i="1">
                            <a:latin typeface="Cambria Math" panose="02040503050406030204" pitchFamily="18" charset="0"/>
                          </a:rPr>
                          <m:t>𝒃</m:t>
                        </m:r>
                        <m:r>
                          <a:rPr lang="en-GB" sz="1200" b="1">
                            <a:latin typeface="Cambria Math" panose="02040503050406030204" pitchFamily="18" charset="0"/>
                          </a:rPr>
                          <m:t>ⅇ</m:t>
                        </m:r>
                        <m:r>
                          <a:rPr lang="en-GB" sz="1200" b="1" i="1">
                            <a:latin typeface="Cambria Math" panose="02040503050406030204" pitchFamily="18" charset="0"/>
                          </a:rPr>
                          <m:t>𝒔𝒕</m:t>
                        </m:r>
                      </m:sup>
                    </m:sSup>
                  </m:oMath>
                </a14:m>
                <a:r>
                  <a:rPr lang="en-GB" dirty="0"/>
                  <a:t> values returned by this function has to be determined outside the chip on the basis of current positions of particles. Similar situation occurs when a swarm arrives in a new area, the map of which is not yet known.</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Updating the velocities of the position of particles </a:t>
                </a:r>
              </a:p>
              <a:p>
                <a:r>
                  <a:rPr lang="en-GB" dirty="0"/>
                  <a:t>The calculation of the updates of the velocities (</a:t>
                </a:r>
                <a:r>
                  <a:rPr lang="en-GB" dirty="0" err="1"/>
                  <a:t>Δx</a:t>
                </a:r>
                <a:r>
                  <a:rPr lang="en-GB" dirty="0"/>
                  <a:t> factor) and the positions of particles require several basic operations, schematically shown in Fig.4.  As it can be seen This block contains two summing, two subtracting and two multiplication blocks. The r, c and w signals are constants that in the proposed solution are represented by multi-bit digital signals. The r1 ·c1 and r2 ·c2 terms are kept in the memory as single constants. </a:t>
                </a:r>
                <a:br>
                  <a:rPr lang="en-GB" dirty="0"/>
                </a:br>
                <a:br>
                  <a:rPr lang="en-GB" dirty="0"/>
                </a:br>
                <a:r>
                  <a:rPr lang="en-GB" dirty="0"/>
                  <a:t>At the end updated values of the x and the v terms substitute their previous values stored in analogue memory block associated with each particle.</a:t>
                </a:r>
                <a:br>
                  <a:rPr lang="en-GB" dirty="0"/>
                </a:br>
                <a:br>
                  <a:rPr lang="en-GB" dirty="0"/>
                </a:br>
                <a:r>
                  <a:rPr lang="en-GB" dirty="0"/>
                  <a:t>The same circuit is also used to update the values of the </a:t>
                </a:r>
                <a:r>
                  <a:rPr lang="en-GB" dirty="0" err="1"/>
                  <a:t>pbest</a:t>
                </a:r>
                <a:r>
                  <a:rPr lang="en-GB" dirty="0"/>
                  <a:t> and </a:t>
                </a:r>
                <a:r>
                  <a:rPr lang="en-GB" dirty="0" err="1"/>
                  <a:t>gbest</a:t>
                </a:r>
                <a:r>
                  <a:rPr lang="en-GB" dirty="0"/>
                  <a:t> signals in the memory.</a:t>
                </a:r>
                <a:br>
                  <a:rPr lang="en-GB" dirty="0"/>
                </a:br>
                <a:endParaRPr lang="en-GB" dirty="0"/>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u="sng" dirty="0"/>
                  <a:t>Slide intro</a:t>
                </a:r>
                <a:br>
                  <a:rPr lang="en-GB" b="0" dirty="0"/>
                </a:br>
                <a:r>
                  <a:rPr lang="en-GB" b="0" dirty="0"/>
                  <a:t>This series of slides will be dedicated to explanation of how major calculation operations can be implemented at the transistor level</a:t>
                </a:r>
                <a:br>
                  <a:rPr lang="en-GB" b="0" dirty="0"/>
                </a:br>
                <a:br>
                  <a:rPr lang="en-GB" b="0" dirty="0"/>
                </a:br>
                <a:r>
                  <a:rPr lang="en-GB" b="1" dirty="0"/>
                  <a:t>- </a:t>
                </a:r>
                <a:r>
                  <a:rPr lang="en-GB" sz="1200" b="1" dirty="0"/>
                  <a:t>Calculation of </a:t>
                </a:r>
                <a:r>
                  <a:rPr lang="en-GB" sz="1200" b="1" i="0">
                    <a:latin typeface="Cambria Math" panose="02040503050406030204" pitchFamily="18" charset="0"/>
                  </a:rPr>
                  <a:t>𝒑^𝒃ⅇ𝒔𝒕</a:t>
                </a:r>
                <a:r>
                  <a:rPr lang="en-GB" sz="1200" b="1" dirty="0"/>
                  <a:t> and </a:t>
                </a:r>
                <a:r>
                  <a:rPr lang="en-GB" sz="1200" b="1" i="0">
                    <a:latin typeface="Cambria Math" panose="02040503050406030204" pitchFamily="18" charset="0"/>
                  </a:rPr>
                  <a:t>𝒈^𝒃ⅇ𝒔𝒕</a:t>
                </a:r>
                <a:r>
                  <a:rPr lang="en-GB" sz="1200" b="1" dirty="0"/>
                  <a:t>  signals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of the problems encountered by the author of the proposed hardware model is the necessity of the calculation of the fitness function. In the worst case it is assumed that the shape of this function is not known in advance. In this case the </a:t>
                </a:r>
                <a:r>
                  <a:rPr lang="en-GB" sz="1200" b="1" i="0">
                    <a:latin typeface="Cambria Math" panose="02040503050406030204" pitchFamily="18" charset="0"/>
                  </a:rPr>
                  <a:t>𝒑^𝒃ⅇ𝒔𝒕</a:t>
                </a:r>
                <a:r>
                  <a:rPr lang="en-GB" dirty="0"/>
                  <a:t>and </a:t>
                </a:r>
                <a:r>
                  <a:rPr lang="en-GB" sz="1200" b="1" i="0">
                    <a:latin typeface="Cambria Math" panose="02040503050406030204" pitchFamily="18" charset="0"/>
                  </a:rPr>
                  <a:t>𝒈^𝒃ⅇ𝒔𝒕</a:t>
                </a:r>
                <a:r>
                  <a:rPr lang="en-GB" dirty="0"/>
                  <a:t> values returned by this function has to be determined outside the chip on the basis of current positions of particular particles. Similar situation occurs when a swarm arrives in a new area, the map of which is not yet known.</a:t>
                </a:r>
                <a:br>
                  <a:rPr lang="en-GB" dirty="0"/>
                </a:b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 Updating the velocities of the position of particles </a:t>
                </a:r>
              </a:p>
              <a:p>
                <a:r>
                  <a:rPr lang="en-GB" dirty="0"/>
                  <a:t>The calculation of the updates of the velocities (</a:t>
                </a:r>
                <a:r>
                  <a:rPr lang="en-GB" dirty="0" err="1"/>
                  <a:t>Δx</a:t>
                </a:r>
                <a:r>
                  <a:rPr lang="en-GB" dirty="0"/>
                  <a:t> factor) and the positions of particles require several basic operations, schematically shown in Fig.4.  As it can be seen This block contains two summing, two subtracting and two multiplication blocks. The r, c and w signals are constants that in the proposed solution are represented by multi-bit digital signals. The r1 ·c1 and r2 ·c2 terms are kept in the memory as single constants. </a:t>
                </a:r>
                <a:br>
                  <a:rPr lang="en-GB" dirty="0"/>
                </a:br>
                <a:br>
                  <a:rPr lang="en-GB" dirty="0"/>
                </a:br>
                <a:r>
                  <a:rPr lang="en-GB" dirty="0"/>
                  <a:t>At the end updated values of the x and the v terms substitute their previous values stored in analogue memory block associated with each particle.</a:t>
                </a:r>
                <a:br>
                  <a:rPr lang="en-GB" dirty="0"/>
                </a:br>
                <a:br>
                  <a:rPr lang="en-GB" dirty="0"/>
                </a:br>
                <a:r>
                  <a:rPr lang="en-GB" dirty="0"/>
                  <a:t>The same circuit is also used to update the values of the </a:t>
                </a:r>
                <a:r>
                  <a:rPr lang="en-GB" dirty="0" err="1"/>
                  <a:t>pbest</a:t>
                </a:r>
                <a:r>
                  <a:rPr lang="en-GB" dirty="0"/>
                  <a:t> and </a:t>
                </a:r>
                <a:r>
                  <a:rPr lang="en-GB" dirty="0" err="1"/>
                  <a:t>gbest</a:t>
                </a:r>
                <a:r>
                  <a:rPr lang="en-GB" dirty="0"/>
                  <a:t> signals in the memory.</a:t>
                </a:r>
                <a:br>
                  <a:rPr lang="en-GB" dirty="0"/>
                </a:br>
                <a:endParaRPr lang="en-GB" dirty="0"/>
              </a:p>
              <a:p>
                <a:endParaRPr lang="en-GB" dirty="0"/>
              </a:p>
            </p:txBody>
          </p:sp>
        </mc:Fallback>
      </mc:AlternateContent>
      <p:sp>
        <p:nvSpPr>
          <p:cNvPr id="4" name="Slide Number Placeholder 3"/>
          <p:cNvSpPr>
            <a:spLocks noGrp="1"/>
          </p:cNvSpPr>
          <p:nvPr>
            <p:ph type="sldNum" sz="quarter" idx="10"/>
          </p:nvPr>
        </p:nvSpPr>
        <p:spPr/>
        <p:txBody>
          <a:bodyPr/>
          <a:lstStyle/>
          <a:p>
            <a:fld id="{26C1FE70-DC59-458A-B7A2-27A4D1E05645}" type="slidenum">
              <a:rPr lang="en-GB" smtClean="0"/>
              <a:t>7</a:t>
            </a:fld>
            <a:endParaRPr lang="en-GB"/>
          </a:p>
        </p:txBody>
      </p:sp>
    </p:spTree>
    <p:extLst>
      <p:ext uri="{BB962C8B-B14F-4D97-AF65-F5344CB8AC3E}">
        <p14:creationId xmlns:p14="http://schemas.microsoft.com/office/powerpoint/2010/main" val="1132951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Parallel searching for best value among the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a:solidFill>
                              <a:srgbClr val="002060"/>
                            </a:solidFill>
                            <a:latin typeface="Cambria Math" panose="02040503050406030204" pitchFamily="18" charset="0"/>
                          </a:rPr>
                          <m:t>𝒑</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b="0" dirty="0"/>
                  <a:t> </a:t>
                </a:r>
                <a:r>
                  <a:rPr lang="en-GB" b="1" dirty="0"/>
                  <a:t>signals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Operation of parallel searching for the best value among the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a:solidFill>
                              <a:srgbClr val="002060"/>
                            </a:solidFill>
                            <a:latin typeface="Cambria Math" panose="02040503050406030204" pitchFamily="18" charset="0"/>
                          </a:rPr>
                          <m:t>𝒑</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dirty="0"/>
                  <a:t> signals are carried out by</a:t>
                </a:r>
                <a:r>
                  <a:rPr lang="en-GB" baseline="0" dirty="0"/>
                  <a:t> using a conventional Min or Max circuit (MIMA2) </a:t>
                </a:r>
                <a:br>
                  <a:rPr lang="en-GB" baseline="0" dirty="0"/>
                </a:br>
                <a:r>
                  <a:rPr lang="en-GB" baseline="0" dirty="0"/>
                  <a:t>Search operation is performed by use of a binary three winner selection circuit. Simplified version is demonstrated by Fig5. </a:t>
                </a:r>
                <a:br>
                  <a:rPr lang="en-GB" baseline="0" dirty="0"/>
                </a:br>
                <a:r>
                  <a:rPr lang="en-GB" baseline="0" dirty="0"/>
                  <a:t>Whole circuit is composed of MIMA2 blocks shown in FIG6. Multiple blocks allow for accelerated parallel search process to determine a single maximum or minimum value of two separate particles input.  </a:t>
                </a:r>
                <a:br>
                  <a:rPr lang="en-GB" baseline="0" dirty="0"/>
                </a:br>
                <a:r>
                  <a:rPr lang="en-GB" baseline="0" dirty="0"/>
                  <a:t>B</a:t>
                </a:r>
                <a:r>
                  <a:rPr lang="en-GB" dirty="0"/>
                  <a:t>est value is determined in steps at particular layers of the tree. At the first layer particular </a:t>
                </a:r>
                <a:r>
                  <a:rPr lang="en-GB" dirty="0" err="1"/>
                  <a:t>pbest</a:t>
                </a:r>
                <a:r>
                  <a:rPr lang="en-GB" dirty="0"/>
                  <a:t> </a:t>
                </a:r>
                <a:r>
                  <a:rPr lang="en-GB" dirty="0" err="1"/>
                  <a:t>i</a:t>
                </a:r>
                <a:r>
                  <a:rPr lang="en-GB" dirty="0"/>
                  <a:t> values directly compete in pairs. The winner from each pair is allowed to take part in the competition at the second layer.</a:t>
                </a:r>
                <a:br>
                  <a:rPr lang="en-GB" baseline="0" dirty="0"/>
                </a:br>
                <a:r>
                  <a:rPr lang="en-GB" baseline="0" dirty="0"/>
                  <a:t> </a:t>
                </a:r>
                <a:endParaRPr lang="en-GB" b="0" dirty="0"/>
              </a:p>
              <a:p>
                <a:endParaRPr lang="en-GB"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Parallel searching for best value among the  </a:t>
                </a:r>
                <a:r>
                  <a:rPr lang="en-GB" b="1" i="0" dirty="0">
                    <a:solidFill>
                      <a:srgbClr val="002060"/>
                    </a:solidFill>
                    <a:latin typeface="Cambria Math" panose="02040503050406030204" pitchFamily="18" charset="0"/>
                  </a:rPr>
                  <a:t>𝒑^𝒃ⅇ𝒔𝒕</a:t>
                </a:r>
                <a:r>
                  <a:rPr lang="en-GB" b="0" dirty="0"/>
                  <a:t> </a:t>
                </a:r>
                <a:r>
                  <a:rPr lang="en-GB" b="1" dirty="0"/>
                  <a:t>signals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Operation of parallel searching for the best value among the </a:t>
                </a:r>
                <a:r>
                  <a:rPr lang="en-GB" b="1" i="0" dirty="0">
                    <a:solidFill>
                      <a:srgbClr val="002060"/>
                    </a:solidFill>
                    <a:latin typeface="Cambria Math" panose="02040503050406030204" pitchFamily="18" charset="0"/>
                  </a:rPr>
                  <a:t>𝒑^𝒃ⅇ𝒔𝒕</a:t>
                </a:r>
                <a:r>
                  <a:rPr lang="en-GB" dirty="0"/>
                  <a:t> signals can be carried out by</a:t>
                </a:r>
                <a:r>
                  <a:rPr lang="en-GB" baseline="0" dirty="0"/>
                  <a:t> using a conventional Min or Max circuit (MIMA2) </a:t>
                </a:r>
                <a:br>
                  <a:rPr lang="en-GB" baseline="0" dirty="0"/>
                </a:br>
                <a:r>
                  <a:rPr lang="en-GB" baseline="0" dirty="0"/>
                  <a:t>Search operation is performed by use of a binary three winner selection circuit. Simplified version is demonstrated by Fig5. </a:t>
                </a:r>
                <a:br>
                  <a:rPr lang="en-GB" baseline="0" dirty="0"/>
                </a:br>
                <a:r>
                  <a:rPr lang="en-GB" baseline="0" dirty="0"/>
                  <a:t>Whole circuit is composed of MIMA2 blocks shown in FIG6. Multiple blocks allow for accelerated parallel search process to determine a single maximum or minimum value of two separate particles input.  </a:t>
                </a:r>
                <a:br>
                  <a:rPr lang="en-GB" baseline="0" dirty="0"/>
                </a:br>
                <a:r>
                  <a:rPr lang="en-GB" baseline="0" dirty="0"/>
                  <a:t>B</a:t>
                </a:r>
                <a:r>
                  <a:rPr lang="en-GB" dirty="0"/>
                  <a:t>est value is determined in steps at particular layers of the tree. At the first layer particular </a:t>
                </a:r>
                <a:r>
                  <a:rPr lang="en-GB" dirty="0" err="1"/>
                  <a:t>pbest</a:t>
                </a:r>
                <a:r>
                  <a:rPr lang="en-GB" dirty="0"/>
                  <a:t> </a:t>
                </a:r>
                <a:r>
                  <a:rPr lang="en-GB" dirty="0" err="1"/>
                  <a:t>i</a:t>
                </a:r>
                <a:r>
                  <a:rPr lang="en-GB" dirty="0"/>
                  <a:t> values directly compete in pairs. The winner from each pair is allowed to take part in the competition at the second layer.</a:t>
                </a:r>
                <a:br>
                  <a:rPr lang="en-GB" baseline="0" dirty="0"/>
                </a:br>
                <a:r>
                  <a:rPr lang="en-GB" baseline="0" dirty="0"/>
                  <a:t> </a:t>
                </a:r>
                <a:endParaRPr lang="en-GB" b="0" dirty="0"/>
              </a:p>
              <a:p>
                <a:endParaRPr lang="en-GB" dirty="0"/>
              </a:p>
            </p:txBody>
          </p:sp>
        </mc:Fallback>
      </mc:AlternateContent>
      <p:sp>
        <p:nvSpPr>
          <p:cNvPr id="4" name="Slide Number Placeholder 3"/>
          <p:cNvSpPr>
            <a:spLocks noGrp="1"/>
          </p:cNvSpPr>
          <p:nvPr>
            <p:ph type="sldNum" sz="quarter" idx="10"/>
          </p:nvPr>
        </p:nvSpPr>
        <p:spPr/>
        <p:txBody>
          <a:bodyPr/>
          <a:lstStyle/>
          <a:p>
            <a:fld id="{26C1FE70-DC59-458A-B7A2-27A4D1E05645}" type="slidenum">
              <a:rPr lang="en-GB" smtClean="0"/>
              <a:t>8</a:t>
            </a:fld>
            <a:endParaRPr lang="en-GB"/>
          </a:p>
        </p:txBody>
      </p:sp>
    </p:spTree>
    <p:extLst>
      <p:ext uri="{BB962C8B-B14F-4D97-AF65-F5344CB8AC3E}">
        <p14:creationId xmlns:p14="http://schemas.microsoft.com/office/powerpoint/2010/main" val="240191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Current mode comparator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 the core block of this circuit is a current-mode comparator presented in figure 7 </a:t>
                </a:r>
                <a:br>
                  <a:rPr lang="en-GB" b="0" dirty="0"/>
                </a:br>
                <a:r>
                  <a:rPr lang="en-GB" b="0" dirty="0"/>
                  <a:t>The main role is of current mode comparator is to compare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a:solidFill>
                              <a:srgbClr val="002060"/>
                            </a:solidFill>
                            <a:latin typeface="Cambria Math" panose="02040503050406030204" pitchFamily="18" charset="0"/>
                          </a:rPr>
                          <m:t>𝒑</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dirty="0"/>
                  <a:t> and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a:solidFill>
                              <a:srgbClr val="002060"/>
                            </a:solidFill>
                            <a:latin typeface="Cambria Math" panose="02040503050406030204" pitchFamily="18" charset="0"/>
                          </a:rPr>
                          <m:t>𝒈</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dirty="0"/>
                  <a:t> value.</a:t>
                </a:r>
                <a:r>
                  <a:rPr lang="en-GB" baseline="0" dirty="0"/>
                  <a:t>  This can be observed in figure 6</a:t>
                </a:r>
                <a:endParaRPr lang="en-GB" dirty="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1" dirty="0"/>
                  <a:t>Current mode comparator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Finally the core block of this circuit is a current-mode comparator presented in figure 7 </a:t>
                </a:r>
                <a:br>
                  <a:rPr lang="en-GB" b="0" dirty="0"/>
                </a:br>
                <a:r>
                  <a:rPr lang="en-GB" b="0" dirty="0"/>
                  <a:t>The main role is of current mode comparator is to compare  </a:t>
                </a:r>
                <a:r>
                  <a:rPr lang="en-GB" b="1" i="0" dirty="0">
                    <a:solidFill>
                      <a:srgbClr val="002060"/>
                    </a:solidFill>
                    <a:latin typeface="Cambria Math" panose="02040503050406030204" pitchFamily="18" charset="0"/>
                  </a:rPr>
                  <a:t>𝒑^𝒃ⅇ𝒔𝒕</a:t>
                </a:r>
                <a:r>
                  <a:rPr lang="en-GB" dirty="0"/>
                  <a:t> and </a:t>
                </a:r>
                <a:r>
                  <a:rPr lang="en-GB" b="1" i="0" dirty="0">
                    <a:solidFill>
                      <a:srgbClr val="002060"/>
                    </a:solidFill>
                    <a:latin typeface="Cambria Math" panose="02040503050406030204" pitchFamily="18" charset="0"/>
                  </a:rPr>
                  <a:t>𝒈^𝒃ⅇ𝒔𝒕</a:t>
                </a:r>
                <a:r>
                  <a:rPr lang="en-GB" dirty="0"/>
                  <a:t> value.</a:t>
                </a:r>
                <a:r>
                  <a:rPr lang="en-GB" baseline="0" dirty="0"/>
                  <a:t>  This can be observed in figure 6</a:t>
                </a:r>
                <a:endParaRPr lang="en-GB" dirty="0"/>
              </a:p>
            </p:txBody>
          </p:sp>
        </mc:Fallback>
      </mc:AlternateContent>
      <p:sp>
        <p:nvSpPr>
          <p:cNvPr id="4" name="Slide Number Placeholder 3"/>
          <p:cNvSpPr>
            <a:spLocks noGrp="1"/>
          </p:cNvSpPr>
          <p:nvPr>
            <p:ph type="sldNum" sz="quarter" idx="10"/>
          </p:nvPr>
        </p:nvSpPr>
        <p:spPr/>
        <p:txBody>
          <a:bodyPr/>
          <a:lstStyle/>
          <a:p>
            <a:fld id="{26C1FE70-DC59-458A-B7A2-27A4D1E05645}" type="slidenum">
              <a:rPr lang="en-GB" smtClean="0"/>
              <a:t>9</a:t>
            </a:fld>
            <a:endParaRPr lang="en-GB"/>
          </a:p>
        </p:txBody>
      </p:sp>
    </p:spTree>
    <p:extLst>
      <p:ext uri="{BB962C8B-B14F-4D97-AF65-F5344CB8AC3E}">
        <p14:creationId xmlns:p14="http://schemas.microsoft.com/office/powerpoint/2010/main" val="2666793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27F6F76-8D2D-4B34-A578-FF4E7DD32E88}" type="datetimeFigureOut">
              <a:rPr lang="en-GB" smtClean="0"/>
              <a:t>03/12/2018</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0175059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2521675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177088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2878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269351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27F6F76-8D2D-4B34-A578-FF4E7DD32E88}" type="datetimeFigureOut">
              <a:rPr lang="en-GB" smtClean="0"/>
              <a:t>03/12/2018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442230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27F6F76-8D2D-4B34-A578-FF4E7DD32E88}" type="datetimeFigureOut">
              <a:rPr lang="en-GB" smtClean="0"/>
              <a:t>03/12/2018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364565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7F6F76-8D2D-4B34-A578-FF4E7DD32E88}"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1204715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7F6F76-8D2D-4B34-A578-FF4E7DD32E88}"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185767562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7F6F76-8D2D-4B34-A578-FF4E7DD32E88}"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496215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7F6F76-8D2D-4B34-A578-FF4E7DD32E88}" type="datetimeFigureOut">
              <a:rPr lang="en-GB" smtClean="0"/>
              <a:t>03/12/2018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2226524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1982965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7F6F76-8D2D-4B34-A578-FF4E7DD32E88}" type="datetimeFigureOut">
              <a:rPr lang="en-GB" smtClean="0"/>
              <a:t>03/12/2018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458554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7F6F76-8D2D-4B34-A578-FF4E7DD32E88}" type="datetimeFigureOut">
              <a:rPr lang="en-GB" smtClean="0"/>
              <a:t>03/12/2018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1104081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7F6F76-8D2D-4B34-A578-FF4E7DD32E88}" type="datetimeFigureOut">
              <a:rPr lang="en-GB" smtClean="0"/>
              <a:t>03/12/2018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0689560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368441995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7F6F76-8D2D-4B34-A578-FF4E7DD32E88}" type="datetimeFigureOut">
              <a:rPr lang="en-GB" smtClean="0"/>
              <a:t>03/12/2018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3374885-04E2-4969-82C7-1A133705D55B}" type="slidenum">
              <a:rPr lang="en-GB" smtClean="0"/>
              <a:t>‹#›</a:t>
            </a:fld>
            <a:endParaRPr lang="en-GB"/>
          </a:p>
        </p:txBody>
      </p:sp>
    </p:spTree>
    <p:extLst>
      <p:ext uri="{BB962C8B-B14F-4D97-AF65-F5344CB8AC3E}">
        <p14:creationId xmlns:p14="http://schemas.microsoft.com/office/powerpoint/2010/main" val="48520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7F6F76-8D2D-4B34-A578-FF4E7DD32E88}" type="datetimeFigureOut">
              <a:rPr lang="en-GB" smtClean="0"/>
              <a:t>03/12/2018</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3374885-04E2-4969-82C7-1A133705D55B}" type="slidenum">
              <a:rPr lang="en-GB" smtClean="0"/>
              <a:t>‹#›</a:t>
            </a:fld>
            <a:endParaRPr lang="en-GB"/>
          </a:p>
        </p:txBody>
      </p:sp>
    </p:spTree>
    <p:extLst>
      <p:ext uri="{BB962C8B-B14F-4D97-AF65-F5344CB8AC3E}">
        <p14:creationId xmlns:p14="http://schemas.microsoft.com/office/powerpoint/2010/main" val="1073601088"/>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temmer-imaging.com/en-gb/technical-tips/introduction-to-fpga-acceleration/" TargetMode="External"/><Relationship Id="rId2" Type="http://schemas.openxmlformats.org/officeDocument/2006/relationships/hyperlink" Target="https://commons.wikimedia.org/wiki/File:ParticleSwarmArrowsAnimation.gif" TargetMode="External"/><Relationship Id="rId1" Type="http://schemas.openxmlformats.org/officeDocument/2006/relationships/slideLayout" Target="../slideLayouts/slideLayout2.xml"/><Relationship Id="rId4" Type="http://schemas.openxmlformats.org/officeDocument/2006/relationships/hyperlink" Target="https://ieeexplore.ieee.org/abstract/document/800526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DE44-9592-4AC2-B56E-294FAC7A126E}"/>
              </a:ext>
            </a:extLst>
          </p:cNvPr>
          <p:cNvSpPr>
            <a:spLocks noGrp="1"/>
          </p:cNvSpPr>
          <p:nvPr>
            <p:ph type="ctrTitle"/>
          </p:nvPr>
        </p:nvSpPr>
        <p:spPr/>
        <p:txBody>
          <a:bodyPr/>
          <a:lstStyle/>
          <a:p>
            <a:pPr algn="ctr"/>
            <a:r>
              <a:rPr lang="en-GB" dirty="0"/>
              <a:t>HARDWARE IMPLEMENTATION OF THE PARTICLE SWARM OPTIMIZATION ALGORITHM</a:t>
            </a:r>
          </a:p>
        </p:txBody>
      </p:sp>
      <p:sp>
        <p:nvSpPr>
          <p:cNvPr id="3" name="Subtitle 2">
            <a:extLst>
              <a:ext uri="{FF2B5EF4-FFF2-40B4-BE49-F238E27FC236}">
                <a16:creationId xmlns:a16="http://schemas.microsoft.com/office/drawing/2014/main" id="{B46A99C2-00B4-44E6-A6E9-1F622570D482}"/>
              </a:ext>
            </a:extLst>
          </p:cNvPr>
          <p:cNvSpPr>
            <a:spLocks noGrp="1"/>
          </p:cNvSpPr>
          <p:nvPr>
            <p:ph type="subTitle" idx="1"/>
          </p:nvPr>
        </p:nvSpPr>
        <p:spPr>
          <a:xfrm>
            <a:off x="1876424" y="4962617"/>
            <a:ext cx="8791575" cy="1236216"/>
          </a:xfrm>
        </p:spPr>
        <p:txBody>
          <a:bodyPr>
            <a:normAutofit/>
          </a:bodyPr>
          <a:lstStyle/>
          <a:p>
            <a:pPr algn="r"/>
            <a:r>
              <a:rPr lang="en-GB" sz="2400" dirty="0"/>
              <a:t>AMADEUSZ </a:t>
            </a:r>
            <a:r>
              <a:rPr lang="en-GB" sz="2400" dirty="0" err="1"/>
              <a:t>sZCZYPKOWSKI</a:t>
            </a:r>
            <a:br>
              <a:rPr lang="en-GB" sz="2400" dirty="0"/>
            </a:br>
            <a:r>
              <a:rPr lang="en-GB" sz="2400" dirty="0"/>
              <a:t>UWE Bristol 2018</a:t>
            </a:r>
          </a:p>
        </p:txBody>
      </p:sp>
    </p:spTree>
    <p:extLst>
      <p:ext uri="{BB962C8B-B14F-4D97-AF65-F5344CB8AC3E}">
        <p14:creationId xmlns:p14="http://schemas.microsoft.com/office/powerpoint/2010/main" val="1938974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grpSp>
        <p:nvGrpSpPr>
          <p:cNvPr id="78" name="Group 13">
            <a:extLst>
              <a:ext uri="{FF2B5EF4-FFF2-40B4-BE49-F238E27FC236}">
                <a16:creationId xmlns:a16="http://schemas.microsoft.com/office/drawing/2014/main" id="{FB1C6FC3-0FE6-4434-9E4B-EAFBA0A70C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5" name="Rectangle 14">
              <a:extLst>
                <a:ext uri="{FF2B5EF4-FFF2-40B4-BE49-F238E27FC236}">
                  <a16:creationId xmlns:a16="http://schemas.microsoft.com/office/drawing/2014/main" id="{9156B579-F859-47C9-8CE6-6AA5A6D28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A picture containing electronics&#10;&#10;Description generated with high confidence">
              <a:extLst>
                <a:ext uri="{FF2B5EF4-FFF2-40B4-BE49-F238E27FC236}">
                  <a16:creationId xmlns:a16="http://schemas.microsoft.com/office/drawing/2014/main" id="{5D373606-D644-43C0-8B02-C662AABC39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grpSp>
        <p:nvGrpSpPr>
          <p:cNvPr id="79" name="Group 17">
            <a:extLst>
              <a:ext uri="{FF2B5EF4-FFF2-40B4-BE49-F238E27FC236}">
                <a16:creationId xmlns:a16="http://schemas.microsoft.com/office/drawing/2014/main" id="{ACF91339-3F26-4B01-8848-0F6E5575A6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133"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9" name="Rectangle 5">
              <a:extLst>
                <a:ext uri="{FF2B5EF4-FFF2-40B4-BE49-F238E27FC236}">
                  <a16:creationId xmlns:a16="http://schemas.microsoft.com/office/drawing/2014/main" id="{427B1D67-3EFB-4795-BC0A-61BC061C23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0" name="Freeform 6">
              <a:extLst>
                <a:ext uri="{FF2B5EF4-FFF2-40B4-BE49-F238E27FC236}">
                  <a16:creationId xmlns:a16="http://schemas.microsoft.com/office/drawing/2014/main" id="{7571FBAA-7DDE-485C-BF13-85E6632D78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7">
              <a:extLst>
                <a:ext uri="{FF2B5EF4-FFF2-40B4-BE49-F238E27FC236}">
                  <a16:creationId xmlns:a16="http://schemas.microsoft.com/office/drawing/2014/main" id="{2C3516AC-3270-4ABA-A2BC-E8F32B8A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Rectangle 8">
              <a:extLst>
                <a:ext uri="{FF2B5EF4-FFF2-40B4-BE49-F238E27FC236}">
                  <a16:creationId xmlns:a16="http://schemas.microsoft.com/office/drawing/2014/main" id="{F5FA18A4-61A5-473D-AEC7-9E909F8CFC9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3" name="Freeform 9">
              <a:extLst>
                <a:ext uri="{FF2B5EF4-FFF2-40B4-BE49-F238E27FC236}">
                  <a16:creationId xmlns:a16="http://schemas.microsoft.com/office/drawing/2014/main" id="{C22DBFE3-3815-4E85-8A6B-9A07712234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0">
              <a:extLst>
                <a:ext uri="{FF2B5EF4-FFF2-40B4-BE49-F238E27FC236}">
                  <a16:creationId xmlns:a16="http://schemas.microsoft.com/office/drawing/2014/main" id="{B2F02F6C-35B9-40A1-ADD1-036A80BCF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1">
              <a:extLst>
                <a:ext uri="{FF2B5EF4-FFF2-40B4-BE49-F238E27FC236}">
                  <a16:creationId xmlns:a16="http://schemas.microsoft.com/office/drawing/2014/main" id="{B5C332AB-BA01-4BBD-A363-4F5835545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2">
              <a:extLst>
                <a:ext uri="{FF2B5EF4-FFF2-40B4-BE49-F238E27FC236}">
                  <a16:creationId xmlns:a16="http://schemas.microsoft.com/office/drawing/2014/main" id="{6E313214-2528-4C88-8226-BB2A2E1335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3">
              <a:extLst>
                <a:ext uri="{FF2B5EF4-FFF2-40B4-BE49-F238E27FC236}">
                  <a16:creationId xmlns:a16="http://schemas.microsoft.com/office/drawing/2014/main" id="{DF892018-DF6D-48D5-8AB7-5957595B5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4">
              <a:extLst>
                <a:ext uri="{FF2B5EF4-FFF2-40B4-BE49-F238E27FC236}">
                  <a16:creationId xmlns:a16="http://schemas.microsoft.com/office/drawing/2014/main" id="{93A850A7-4500-4CC7-A5FD-A1FA7993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5">
              <a:extLst>
                <a:ext uri="{FF2B5EF4-FFF2-40B4-BE49-F238E27FC236}">
                  <a16:creationId xmlns:a16="http://schemas.microsoft.com/office/drawing/2014/main" id="{FACAA825-3475-43C7-ADCE-DB6FAADA57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16">
              <a:extLst>
                <a:ext uri="{FF2B5EF4-FFF2-40B4-BE49-F238E27FC236}">
                  <a16:creationId xmlns:a16="http://schemas.microsoft.com/office/drawing/2014/main" id="{00451685-350B-4B89-A512-13A23216BA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17">
              <a:extLst>
                <a:ext uri="{FF2B5EF4-FFF2-40B4-BE49-F238E27FC236}">
                  <a16:creationId xmlns:a16="http://schemas.microsoft.com/office/drawing/2014/main" id="{04A404C7-A995-4BE4-8673-CA014AE118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18">
              <a:extLst>
                <a:ext uri="{FF2B5EF4-FFF2-40B4-BE49-F238E27FC236}">
                  <a16:creationId xmlns:a16="http://schemas.microsoft.com/office/drawing/2014/main" id="{0E534A8D-4535-4FED-B9CD-C0F0D6AF32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19">
              <a:extLst>
                <a:ext uri="{FF2B5EF4-FFF2-40B4-BE49-F238E27FC236}">
                  <a16:creationId xmlns:a16="http://schemas.microsoft.com/office/drawing/2014/main" id="{F0A1DEDA-0C4E-4927-BFAF-02516CF53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0">
              <a:extLst>
                <a:ext uri="{FF2B5EF4-FFF2-40B4-BE49-F238E27FC236}">
                  <a16:creationId xmlns:a16="http://schemas.microsoft.com/office/drawing/2014/main" id="{B21E2F8B-1724-4328-B646-445DE4F1F0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1">
              <a:extLst>
                <a:ext uri="{FF2B5EF4-FFF2-40B4-BE49-F238E27FC236}">
                  <a16:creationId xmlns:a16="http://schemas.microsoft.com/office/drawing/2014/main" id="{808DAA0B-E999-4DEC-BE7C-3F412C332D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2">
              <a:extLst>
                <a:ext uri="{FF2B5EF4-FFF2-40B4-BE49-F238E27FC236}">
                  <a16:creationId xmlns:a16="http://schemas.microsoft.com/office/drawing/2014/main" id="{EBCE22A2-2EE0-4E15-8505-600937FEE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3">
              <a:extLst>
                <a:ext uri="{FF2B5EF4-FFF2-40B4-BE49-F238E27FC236}">
                  <a16:creationId xmlns:a16="http://schemas.microsoft.com/office/drawing/2014/main" id="{4D772DD9-073C-47A0-ADB9-7D2CFAECF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4">
              <a:extLst>
                <a:ext uri="{FF2B5EF4-FFF2-40B4-BE49-F238E27FC236}">
                  <a16:creationId xmlns:a16="http://schemas.microsoft.com/office/drawing/2014/main" id="{5C0B35F2-7DE3-4A0C-8C50-DA08120AB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5">
              <a:extLst>
                <a:ext uri="{FF2B5EF4-FFF2-40B4-BE49-F238E27FC236}">
                  <a16:creationId xmlns:a16="http://schemas.microsoft.com/office/drawing/2014/main" id="{F14C7442-00C7-49C1-AE8A-A719816AD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26">
              <a:extLst>
                <a:ext uri="{FF2B5EF4-FFF2-40B4-BE49-F238E27FC236}">
                  <a16:creationId xmlns:a16="http://schemas.microsoft.com/office/drawing/2014/main" id="{7CA8A798-2044-4FD0-8CBC-178C1BD8C3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27">
              <a:extLst>
                <a:ext uri="{FF2B5EF4-FFF2-40B4-BE49-F238E27FC236}">
                  <a16:creationId xmlns:a16="http://schemas.microsoft.com/office/drawing/2014/main" id="{6F446AA7-D2E4-4DF2-BB12-AD2DCC8E4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28">
              <a:extLst>
                <a:ext uri="{FF2B5EF4-FFF2-40B4-BE49-F238E27FC236}">
                  <a16:creationId xmlns:a16="http://schemas.microsoft.com/office/drawing/2014/main" id="{C00BD973-DDA6-4969-BFBC-2910297E24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29">
              <a:extLst>
                <a:ext uri="{FF2B5EF4-FFF2-40B4-BE49-F238E27FC236}">
                  <a16:creationId xmlns:a16="http://schemas.microsoft.com/office/drawing/2014/main" id="{05C12429-8F61-4D99-8793-3146BA57C2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0">
              <a:extLst>
                <a:ext uri="{FF2B5EF4-FFF2-40B4-BE49-F238E27FC236}">
                  <a16:creationId xmlns:a16="http://schemas.microsoft.com/office/drawing/2014/main" id="{E461EF39-CD5C-4EB8-8D62-9E14932E61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1">
              <a:extLst>
                <a:ext uri="{FF2B5EF4-FFF2-40B4-BE49-F238E27FC236}">
                  <a16:creationId xmlns:a16="http://schemas.microsoft.com/office/drawing/2014/main" id="{93938A9D-031B-498C-AEE7-3D4A64AAD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2">
              <a:extLst>
                <a:ext uri="{FF2B5EF4-FFF2-40B4-BE49-F238E27FC236}">
                  <a16:creationId xmlns:a16="http://schemas.microsoft.com/office/drawing/2014/main" id="{3765635E-E9CA-438E-9AA1-5D5EFD497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Rectangle 33">
              <a:extLst>
                <a:ext uri="{FF2B5EF4-FFF2-40B4-BE49-F238E27FC236}">
                  <a16:creationId xmlns:a16="http://schemas.microsoft.com/office/drawing/2014/main" id="{21546E38-8BDD-49C3-B3AD-D4933FCBC31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34">
              <a:extLst>
                <a:ext uri="{FF2B5EF4-FFF2-40B4-BE49-F238E27FC236}">
                  <a16:creationId xmlns:a16="http://schemas.microsoft.com/office/drawing/2014/main" id="{6D89E49E-3AB6-4DC0-91E7-92EF1C6A87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5">
              <a:extLst>
                <a:ext uri="{FF2B5EF4-FFF2-40B4-BE49-F238E27FC236}">
                  <a16:creationId xmlns:a16="http://schemas.microsoft.com/office/drawing/2014/main" id="{D1303FFC-7F2E-462B-B11D-86F3D81BF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36">
              <a:extLst>
                <a:ext uri="{FF2B5EF4-FFF2-40B4-BE49-F238E27FC236}">
                  <a16:creationId xmlns:a16="http://schemas.microsoft.com/office/drawing/2014/main" id="{DE25E1F8-55DE-4DC5-81A4-37DA75E4E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37">
              <a:extLst>
                <a:ext uri="{FF2B5EF4-FFF2-40B4-BE49-F238E27FC236}">
                  <a16:creationId xmlns:a16="http://schemas.microsoft.com/office/drawing/2014/main" id="{8CDED82A-A993-4523-9441-FCF49CB5D1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38">
              <a:extLst>
                <a:ext uri="{FF2B5EF4-FFF2-40B4-BE49-F238E27FC236}">
                  <a16:creationId xmlns:a16="http://schemas.microsoft.com/office/drawing/2014/main" id="{C1AFE111-B375-493C-A21D-134FCBDB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39">
              <a:extLst>
                <a:ext uri="{FF2B5EF4-FFF2-40B4-BE49-F238E27FC236}">
                  <a16:creationId xmlns:a16="http://schemas.microsoft.com/office/drawing/2014/main" id="{037BF4E5-6D6E-482A-A24A-E320E1D0E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40">
              <a:extLst>
                <a:ext uri="{FF2B5EF4-FFF2-40B4-BE49-F238E27FC236}">
                  <a16:creationId xmlns:a16="http://schemas.microsoft.com/office/drawing/2014/main" id="{38214D87-DD5D-4691-BF55-F270727018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41">
              <a:extLst>
                <a:ext uri="{FF2B5EF4-FFF2-40B4-BE49-F238E27FC236}">
                  <a16:creationId xmlns:a16="http://schemas.microsoft.com/office/drawing/2014/main" id="{6D3FBDE6-C313-4C44-B971-B34635468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2">
              <a:extLst>
                <a:ext uri="{FF2B5EF4-FFF2-40B4-BE49-F238E27FC236}">
                  <a16:creationId xmlns:a16="http://schemas.microsoft.com/office/drawing/2014/main" id="{F528E702-4734-4CAB-97C7-737D868F5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3">
              <a:extLst>
                <a:ext uri="{FF2B5EF4-FFF2-40B4-BE49-F238E27FC236}">
                  <a16:creationId xmlns:a16="http://schemas.microsoft.com/office/drawing/2014/main" id="{88136305-A716-46EA-A45F-7787C694F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4">
              <a:extLst>
                <a:ext uri="{FF2B5EF4-FFF2-40B4-BE49-F238E27FC236}">
                  <a16:creationId xmlns:a16="http://schemas.microsoft.com/office/drawing/2014/main" id="{4187204B-C8DD-44A6-AC1A-F21D18F669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Rectangle 45">
              <a:extLst>
                <a:ext uri="{FF2B5EF4-FFF2-40B4-BE49-F238E27FC236}">
                  <a16:creationId xmlns:a16="http://schemas.microsoft.com/office/drawing/2014/main" id="{6DD06B75-D598-40D9-B8BF-9721316E709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0" name="Freeform 46">
              <a:extLst>
                <a:ext uri="{FF2B5EF4-FFF2-40B4-BE49-F238E27FC236}">
                  <a16:creationId xmlns:a16="http://schemas.microsoft.com/office/drawing/2014/main" id="{E8D513EA-D2F2-4B72-8C9F-0F2ADA523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47">
              <a:extLst>
                <a:ext uri="{FF2B5EF4-FFF2-40B4-BE49-F238E27FC236}">
                  <a16:creationId xmlns:a16="http://schemas.microsoft.com/office/drawing/2014/main" id="{0D147329-C850-46D8-9986-D14AC9140E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48">
              <a:extLst>
                <a:ext uri="{FF2B5EF4-FFF2-40B4-BE49-F238E27FC236}">
                  <a16:creationId xmlns:a16="http://schemas.microsoft.com/office/drawing/2014/main" id="{5573F0D3-BA73-4060-8D3B-07BEC55F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49">
              <a:extLst>
                <a:ext uri="{FF2B5EF4-FFF2-40B4-BE49-F238E27FC236}">
                  <a16:creationId xmlns:a16="http://schemas.microsoft.com/office/drawing/2014/main" id="{5323672F-2475-40AC-8C0F-6CD7324B39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0">
              <a:extLst>
                <a:ext uri="{FF2B5EF4-FFF2-40B4-BE49-F238E27FC236}">
                  <a16:creationId xmlns:a16="http://schemas.microsoft.com/office/drawing/2014/main" id="{7B0EF5E8-887B-446C-9459-0707ECE3D9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1">
              <a:extLst>
                <a:ext uri="{FF2B5EF4-FFF2-40B4-BE49-F238E27FC236}">
                  <a16:creationId xmlns:a16="http://schemas.microsoft.com/office/drawing/2014/main" id="{29BE4652-0F1E-4519-8787-62EBB3D87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2">
              <a:extLst>
                <a:ext uri="{FF2B5EF4-FFF2-40B4-BE49-F238E27FC236}">
                  <a16:creationId xmlns:a16="http://schemas.microsoft.com/office/drawing/2014/main" id="{4A268FBD-6879-416B-8AB0-73BF73637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3">
              <a:extLst>
                <a:ext uri="{FF2B5EF4-FFF2-40B4-BE49-F238E27FC236}">
                  <a16:creationId xmlns:a16="http://schemas.microsoft.com/office/drawing/2014/main" id="{3D986CF2-B129-4550-A27B-8C82C9CAC9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54">
              <a:extLst>
                <a:ext uri="{FF2B5EF4-FFF2-40B4-BE49-F238E27FC236}">
                  <a16:creationId xmlns:a16="http://schemas.microsoft.com/office/drawing/2014/main" id="{E340F934-32AF-4C03-9AFD-1D54DF4C14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55">
              <a:extLst>
                <a:ext uri="{FF2B5EF4-FFF2-40B4-BE49-F238E27FC236}">
                  <a16:creationId xmlns:a16="http://schemas.microsoft.com/office/drawing/2014/main" id="{0D58128A-77AD-4168-874A-4CADD56CC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56">
              <a:extLst>
                <a:ext uri="{FF2B5EF4-FFF2-40B4-BE49-F238E27FC236}">
                  <a16:creationId xmlns:a16="http://schemas.microsoft.com/office/drawing/2014/main" id="{1AA9BAAA-B13C-4A0A-BDED-AF91E06151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57">
              <a:extLst>
                <a:ext uri="{FF2B5EF4-FFF2-40B4-BE49-F238E27FC236}">
                  <a16:creationId xmlns:a16="http://schemas.microsoft.com/office/drawing/2014/main" id="{9FC52BEC-DF15-46FD-9B22-B3CF0A3F6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58">
              <a:extLst>
                <a:ext uri="{FF2B5EF4-FFF2-40B4-BE49-F238E27FC236}">
                  <a16:creationId xmlns:a16="http://schemas.microsoft.com/office/drawing/2014/main" id="{95ACC0BA-E65B-447A-B0FE-80BCFF4C3C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C9DF66C5-11DB-4FCE-B289-ABDBB4BEECC7}"/>
              </a:ext>
            </a:extLst>
          </p:cNvPr>
          <p:cNvSpPr>
            <a:spLocks noGrp="1"/>
          </p:cNvSpPr>
          <p:nvPr>
            <p:ph type="title"/>
          </p:nvPr>
        </p:nvSpPr>
        <p:spPr>
          <a:xfrm>
            <a:off x="8411781" y="618518"/>
            <a:ext cx="2948240" cy="1478570"/>
          </a:xfrm>
        </p:spPr>
        <p:txBody>
          <a:bodyPr>
            <a:normAutofit/>
          </a:bodyPr>
          <a:lstStyle/>
          <a:p>
            <a:r>
              <a:rPr lang="en-GB" sz="3200" dirty="0"/>
              <a:t>Results and performance analysis</a:t>
            </a:r>
          </a:p>
        </p:txBody>
      </p:sp>
      <p:pic>
        <p:nvPicPr>
          <p:cNvPr id="5" name="Picture 4">
            <a:extLst>
              <a:ext uri="{FF2B5EF4-FFF2-40B4-BE49-F238E27FC236}">
                <a16:creationId xmlns:a16="http://schemas.microsoft.com/office/drawing/2014/main" id="{490D87F7-0765-48BC-9FAF-E96ED62578F7}"/>
              </a:ext>
            </a:extLst>
          </p:cNvPr>
          <p:cNvPicPr>
            <a:picLocks noChangeAspect="1"/>
          </p:cNvPicPr>
          <p:nvPr/>
        </p:nvPicPr>
        <p:blipFill rotWithShape="1">
          <a:blip r:embed="rId5">
            <a:extLst>
              <a:ext uri="{28A0092B-C50C-407E-A947-70E740481C1C}">
                <a14:useLocalDpi xmlns:a14="http://schemas.microsoft.com/office/drawing/2010/main" val="0"/>
              </a:ext>
            </a:extLst>
          </a:blip>
          <a:srcRect t="341" r="-2" b="-2"/>
          <a:stretch/>
        </p:blipFill>
        <p:spPr>
          <a:xfrm>
            <a:off x="-5597" y="1"/>
            <a:ext cx="7558541" cy="3427413"/>
          </a:xfrm>
          <a:custGeom>
            <a:avLst/>
            <a:gdLst>
              <a:gd name="connsiteX0" fmla="*/ 0 w 7558541"/>
              <a:gd name="connsiteY0" fmla="*/ 0 h 3427413"/>
              <a:gd name="connsiteX1" fmla="*/ 7558541 w 7558541"/>
              <a:gd name="connsiteY1" fmla="*/ 0 h 3427413"/>
              <a:gd name="connsiteX2" fmla="*/ 7558541 w 7558541"/>
              <a:gd name="connsiteY2" fmla="*/ 3427413 h 3427413"/>
              <a:gd name="connsiteX3" fmla="*/ 0 w 7558541"/>
              <a:gd name="connsiteY3" fmla="*/ 3427413 h 3427413"/>
            </a:gdLst>
            <a:ahLst/>
            <a:cxnLst>
              <a:cxn ang="0">
                <a:pos x="connsiteX0" y="connsiteY0"/>
              </a:cxn>
              <a:cxn ang="0">
                <a:pos x="connsiteX1" y="connsiteY1"/>
              </a:cxn>
              <a:cxn ang="0">
                <a:pos x="connsiteX2" y="connsiteY2"/>
              </a:cxn>
              <a:cxn ang="0">
                <a:pos x="connsiteX3" y="connsiteY3"/>
              </a:cxn>
            </a:cxnLst>
            <a:rect l="l" t="t" r="r" b="b"/>
            <a:pathLst>
              <a:path w="7558541" h="3427413">
                <a:moveTo>
                  <a:pt x="0" y="0"/>
                </a:moveTo>
                <a:lnTo>
                  <a:pt x="7558541" y="0"/>
                </a:lnTo>
                <a:lnTo>
                  <a:pt x="7558541" y="3427413"/>
                </a:lnTo>
                <a:lnTo>
                  <a:pt x="0" y="3427413"/>
                </a:lnTo>
                <a:close/>
              </a:path>
            </a:pathLst>
          </a:custGeom>
        </p:spPr>
      </p:pic>
      <p:pic>
        <p:nvPicPr>
          <p:cNvPr id="9" name="Picture 8">
            <a:extLst>
              <a:ext uri="{FF2B5EF4-FFF2-40B4-BE49-F238E27FC236}">
                <a16:creationId xmlns:a16="http://schemas.microsoft.com/office/drawing/2014/main" id="{9E433596-DE8E-4646-B775-75F8BB668B38}"/>
              </a:ext>
            </a:extLst>
          </p:cNvPr>
          <p:cNvPicPr>
            <a:picLocks noChangeAspect="1"/>
          </p:cNvPicPr>
          <p:nvPr/>
        </p:nvPicPr>
        <p:blipFill rotWithShape="1">
          <a:blip r:embed="rId6">
            <a:extLst>
              <a:ext uri="{28A0092B-C50C-407E-A947-70E740481C1C}">
                <a14:useLocalDpi xmlns:a14="http://schemas.microsoft.com/office/drawing/2010/main" val="0"/>
              </a:ext>
            </a:extLst>
          </a:blip>
          <a:srcRect r="304" b="3"/>
          <a:stretch/>
        </p:blipFill>
        <p:spPr>
          <a:xfrm>
            <a:off x="-5597" y="3427414"/>
            <a:ext cx="7558541" cy="3430587"/>
          </a:xfrm>
          <a:custGeom>
            <a:avLst/>
            <a:gdLst>
              <a:gd name="connsiteX0" fmla="*/ 0 w 7558541"/>
              <a:gd name="connsiteY0" fmla="*/ 0 h 3430587"/>
              <a:gd name="connsiteX1" fmla="*/ 7558541 w 7558541"/>
              <a:gd name="connsiteY1" fmla="*/ 0 h 3430587"/>
              <a:gd name="connsiteX2" fmla="*/ 7558541 w 7558541"/>
              <a:gd name="connsiteY2" fmla="*/ 3430587 h 3430587"/>
              <a:gd name="connsiteX3" fmla="*/ 0 w 7558541"/>
              <a:gd name="connsiteY3" fmla="*/ 3430587 h 3430587"/>
            </a:gdLst>
            <a:ahLst/>
            <a:cxnLst>
              <a:cxn ang="0">
                <a:pos x="connsiteX0" y="connsiteY0"/>
              </a:cxn>
              <a:cxn ang="0">
                <a:pos x="connsiteX1" y="connsiteY1"/>
              </a:cxn>
              <a:cxn ang="0">
                <a:pos x="connsiteX2" y="connsiteY2"/>
              </a:cxn>
              <a:cxn ang="0">
                <a:pos x="connsiteX3" y="connsiteY3"/>
              </a:cxn>
            </a:cxnLst>
            <a:rect l="l" t="t" r="r" b="b"/>
            <a:pathLst>
              <a:path w="7558541" h="3430587">
                <a:moveTo>
                  <a:pt x="0" y="0"/>
                </a:moveTo>
                <a:lnTo>
                  <a:pt x="7558541" y="0"/>
                </a:lnTo>
                <a:lnTo>
                  <a:pt x="7558541" y="3430587"/>
                </a:lnTo>
                <a:lnTo>
                  <a:pt x="0" y="3430587"/>
                </a:lnTo>
                <a:close/>
              </a:path>
            </a:pathLst>
          </a:custGeom>
        </p:spPr>
      </p:pic>
      <p:sp>
        <p:nvSpPr>
          <p:cNvPr id="3" name="Content Placeholder 2">
            <a:extLst>
              <a:ext uri="{FF2B5EF4-FFF2-40B4-BE49-F238E27FC236}">
                <a16:creationId xmlns:a16="http://schemas.microsoft.com/office/drawing/2014/main" id="{C56CB2B6-2DC8-4100-91A9-070551D0B3E2}"/>
              </a:ext>
            </a:extLst>
          </p:cNvPr>
          <p:cNvSpPr>
            <a:spLocks noGrp="1"/>
          </p:cNvSpPr>
          <p:nvPr>
            <p:ph idx="1"/>
          </p:nvPr>
        </p:nvSpPr>
        <p:spPr>
          <a:xfrm>
            <a:off x="7944221" y="1957388"/>
            <a:ext cx="3966730" cy="3833813"/>
          </a:xfrm>
        </p:spPr>
        <p:txBody>
          <a:bodyPr>
            <a:normAutofit/>
          </a:bodyPr>
          <a:lstStyle/>
          <a:p>
            <a:pPr>
              <a:buFont typeface="Wingdings" panose="05000000000000000000" pitchFamily="2" charset="2"/>
              <a:buChar char="Ø"/>
            </a:pPr>
            <a:r>
              <a:rPr lang="en-GB" sz="1800" dirty="0"/>
              <a:t>According to the research paper (Research paper, 2017), proposed model is currently under development. However most of the components were already implemented in the transistor level. This allowed to have reliable estimates.</a:t>
            </a:r>
          </a:p>
        </p:txBody>
      </p:sp>
      <p:cxnSp>
        <p:nvCxnSpPr>
          <p:cNvPr id="80" name="Straight Connector 73">
            <a:extLst>
              <a:ext uri="{FF2B5EF4-FFF2-40B4-BE49-F238E27FC236}">
                <a16:creationId xmlns:a16="http://schemas.microsoft.com/office/drawing/2014/main" id="{79CECD47-BAAC-4DB7-9799-B92EA5BDB5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895" y="-464"/>
            <a:ext cx="2646" cy="6858465"/>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cxnSp>
        <p:nvCxnSpPr>
          <p:cNvPr id="81" name="Straight Connector 75">
            <a:extLst>
              <a:ext uri="{FF2B5EF4-FFF2-40B4-BE49-F238E27FC236}">
                <a16:creationId xmlns:a16="http://schemas.microsoft.com/office/drawing/2014/main" id="{42B5FFEC-000D-4A6E-A8E7-0549AD40B5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63" idx="1"/>
          </p:cNvCxnSpPr>
          <p:nvPr>
            <p:extLst>
              <p:ext uri="{386F3935-93C4-4BCD-93E2-E3B085C9AB24}">
                <p16:designElem xmlns:p16="http://schemas.microsoft.com/office/powerpoint/2015/main" val="1"/>
              </p:ext>
            </p:extLst>
          </p:nvPr>
        </p:nvCxnSpPr>
        <p:spPr>
          <a:xfrm>
            <a:off x="-5597" y="3427414"/>
            <a:ext cx="7558541" cy="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75" name="TextBox 74">
            <a:extLst>
              <a:ext uri="{FF2B5EF4-FFF2-40B4-BE49-F238E27FC236}">
                <a16:creationId xmlns:a16="http://schemas.microsoft.com/office/drawing/2014/main" id="{3B79926A-CDAD-4454-888A-658ABEF83335}"/>
              </a:ext>
            </a:extLst>
          </p:cNvPr>
          <p:cNvSpPr txBox="1"/>
          <p:nvPr/>
        </p:nvSpPr>
        <p:spPr>
          <a:xfrm>
            <a:off x="7706467" y="5232400"/>
            <a:ext cx="3928383" cy="923330"/>
          </a:xfrm>
          <a:prstGeom prst="rect">
            <a:avLst/>
          </a:prstGeom>
          <a:noFill/>
        </p:spPr>
        <p:txBody>
          <a:bodyPr wrap="none" rtlCol="0">
            <a:spAutoFit/>
          </a:bodyPr>
          <a:lstStyle/>
          <a:p>
            <a:r>
              <a:rPr lang="en-GB" dirty="0"/>
              <a:t>Fig.8 Graph 1[top] chip area</a:t>
            </a:r>
          </a:p>
          <a:p>
            <a:r>
              <a:rPr lang="en-GB" dirty="0"/>
              <a:t>        Graph 2[bottom] power dissipation</a:t>
            </a:r>
            <a:br>
              <a:rPr lang="en-GB" dirty="0"/>
            </a:br>
            <a:r>
              <a:rPr lang="en-GB" dirty="0"/>
              <a:t>        (Research paper, 2017)</a:t>
            </a:r>
          </a:p>
        </p:txBody>
      </p:sp>
    </p:spTree>
    <p:extLst>
      <p:ext uri="{BB962C8B-B14F-4D97-AF65-F5344CB8AC3E}">
        <p14:creationId xmlns:p14="http://schemas.microsoft.com/office/powerpoint/2010/main" val="325881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9992-CB98-4FE1-91B5-B595AC34D99C}"/>
              </a:ext>
            </a:extLst>
          </p:cNvPr>
          <p:cNvSpPr>
            <a:spLocks noGrp="1"/>
          </p:cNvSpPr>
          <p:nvPr>
            <p:ph type="title"/>
          </p:nvPr>
        </p:nvSpPr>
        <p:spPr/>
        <p:txBody>
          <a:bodyPr/>
          <a:lstStyle/>
          <a:p>
            <a:r>
              <a:rPr lang="en-GB" dirty="0"/>
              <a:t>Conclusions </a:t>
            </a:r>
          </a:p>
        </p:txBody>
      </p:sp>
      <p:sp>
        <p:nvSpPr>
          <p:cNvPr id="3" name="Content Placeholder 2">
            <a:extLst>
              <a:ext uri="{FF2B5EF4-FFF2-40B4-BE49-F238E27FC236}">
                <a16:creationId xmlns:a16="http://schemas.microsoft.com/office/drawing/2014/main" id="{F848F3FA-6011-4CB2-A9E7-9A9F39E1D820}"/>
              </a:ext>
            </a:extLst>
          </p:cNvPr>
          <p:cNvSpPr>
            <a:spLocks noGrp="1"/>
          </p:cNvSpPr>
          <p:nvPr>
            <p:ph idx="1"/>
          </p:nvPr>
        </p:nvSpPr>
        <p:spPr/>
        <p:txBody>
          <a:bodyPr/>
          <a:lstStyle/>
          <a:p>
            <a:pPr>
              <a:buFont typeface="Wingdings" panose="05000000000000000000" pitchFamily="2" charset="2"/>
              <a:buChar char="Ø"/>
            </a:pPr>
            <a:r>
              <a:rPr lang="en-GB" dirty="0"/>
              <a:t>According to the report, authors attention was fully directed at custom implementation of the PSO algorithm at the transistor level. Investigations proved that designing analogue components was very challenging.  According to the research materials and information provided there is a room for novelties in this area.</a:t>
            </a:r>
          </a:p>
        </p:txBody>
      </p:sp>
    </p:spTree>
    <p:extLst>
      <p:ext uri="{BB962C8B-B14F-4D97-AF65-F5344CB8AC3E}">
        <p14:creationId xmlns:p14="http://schemas.microsoft.com/office/powerpoint/2010/main" val="406624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3577-971B-4CD3-B1C2-85B959495205}"/>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59DD85FE-E479-425D-8BCA-C77CA7FFD91E}"/>
              </a:ext>
            </a:extLst>
          </p:cNvPr>
          <p:cNvSpPr>
            <a:spLocks noGrp="1"/>
          </p:cNvSpPr>
          <p:nvPr>
            <p:ph idx="1"/>
          </p:nvPr>
        </p:nvSpPr>
        <p:spPr>
          <a:xfrm>
            <a:off x="475012" y="1995055"/>
            <a:ext cx="11530941" cy="3796146"/>
          </a:xfrm>
        </p:spPr>
        <p:txBody>
          <a:bodyPr>
            <a:normAutofit/>
          </a:bodyPr>
          <a:lstStyle/>
          <a:p>
            <a:pPr marL="457200" indent="-457200">
              <a:buFont typeface="+mj-lt"/>
              <a:buAutoNum type="arabicPeriod"/>
            </a:pPr>
            <a:r>
              <a:rPr lang="en-GB" sz="2000" dirty="0"/>
              <a:t>Wikimedia Commons (2018) </a:t>
            </a:r>
            <a:r>
              <a:rPr lang="en-GB" sz="2000" i="1" dirty="0"/>
              <a:t>Particles Animation [GIF].</a:t>
            </a:r>
            <a:r>
              <a:rPr lang="en-GB" sz="2000" dirty="0"/>
              <a:t> In Commons Wikimedia [online] Available from: </a:t>
            </a:r>
            <a:r>
              <a:rPr lang="en-GB" sz="2000" dirty="0">
                <a:hlinkClick r:id="rId2"/>
              </a:rPr>
              <a:t>https://commons.wikimedia.org/wiki/File:ParticleSwarmArrowsAnimation.gif</a:t>
            </a:r>
            <a:r>
              <a:rPr lang="en-GB" sz="2000" dirty="0"/>
              <a:t> [Accessed 29 November 2018]</a:t>
            </a:r>
          </a:p>
          <a:p>
            <a:pPr marL="457200" indent="-457200">
              <a:buFont typeface="+mj-lt"/>
              <a:buAutoNum type="arabicPeriod"/>
            </a:pPr>
            <a:r>
              <a:rPr lang="en-GB" sz="2000" dirty="0"/>
              <a:t>Stemmer-imaging (2018) </a:t>
            </a:r>
            <a:r>
              <a:rPr lang="en-GB" sz="2000" i="1" dirty="0"/>
              <a:t>FPGA Diagram [Photograph].</a:t>
            </a:r>
            <a:r>
              <a:rPr lang="en-GB" sz="2000" dirty="0"/>
              <a:t> In Stemmer-Imaging[online] Available from: </a:t>
            </a:r>
            <a:r>
              <a:rPr lang="en-GB" sz="2000" dirty="0">
                <a:hlinkClick r:id="rId3"/>
              </a:rPr>
              <a:t>https://www.stemmer-imaging.com/en-gb/technical-tips/introduction-to-fpga-acceleration/</a:t>
            </a:r>
            <a:r>
              <a:rPr lang="en-GB" sz="2000" dirty="0"/>
              <a:t> [Accessed 30 November 2018]</a:t>
            </a:r>
          </a:p>
          <a:p>
            <a:pPr marL="457200" indent="-457200">
              <a:buFont typeface="+mj-lt"/>
              <a:buAutoNum type="arabicPeriod"/>
            </a:pPr>
            <a:r>
              <a:rPr lang="en-GB" sz="2000" dirty="0"/>
              <a:t>Research Paper(2017) </a:t>
            </a:r>
            <a:r>
              <a:rPr lang="en-GB" sz="2000" i="1" dirty="0"/>
              <a:t>Hardware Implementation of the Particle Swarm Optimization Algorithm [Online] </a:t>
            </a:r>
            <a:r>
              <a:rPr lang="en-GB" sz="2000" dirty="0"/>
              <a:t>Place of publication: Proceedings of the 24th International Conference "Mixed Design of Integrated Circuits and Systems", June 22-24, 2017, Bydgoszcz, Poland. Available from: </a:t>
            </a:r>
            <a:r>
              <a:rPr lang="en-GB" sz="2000" dirty="0">
                <a:hlinkClick r:id="rId4"/>
              </a:rPr>
              <a:t>https://ieeexplore.ieee.org/abstract/document/8005267  </a:t>
            </a:r>
            <a:r>
              <a:rPr lang="en-GB" sz="2000" dirty="0"/>
              <a:t>[29 November 2018]</a:t>
            </a:r>
            <a:endParaRPr lang="en-GB" sz="2000" i="1" dirty="0"/>
          </a:p>
          <a:p>
            <a:pPr marL="457200" indent="-457200">
              <a:buFont typeface="+mj-lt"/>
              <a:buAutoNum type="arabicPeriod"/>
            </a:pPr>
            <a:endParaRPr lang="en-GB" sz="2000" dirty="0"/>
          </a:p>
          <a:p>
            <a:pPr marL="457200" indent="-457200">
              <a:buFont typeface="+mj-lt"/>
              <a:buAutoNum type="arabicPeriod"/>
            </a:pPr>
            <a:endParaRPr lang="en-GB" sz="2000" i="1" dirty="0"/>
          </a:p>
        </p:txBody>
      </p:sp>
    </p:spTree>
    <p:extLst>
      <p:ext uri="{BB962C8B-B14F-4D97-AF65-F5344CB8AC3E}">
        <p14:creationId xmlns:p14="http://schemas.microsoft.com/office/powerpoint/2010/main" val="3960990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151C1F50-D7AB-47C1-B624-A3E4626235FE}"/>
              </a:ext>
            </a:extLst>
          </p:cNvPr>
          <p:cNvSpPr>
            <a:spLocks noGrp="1"/>
          </p:cNvSpPr>
          <p:nvPr>
            <p:ph type="title"/>
          </p:nvPr>
        </p:nvSpPr>
        <p:spPr>
          <a:xfrm>
            <a:off x="8057768" y="2637024"/>
            <a:ext cx="3084891" cy="1478570"/>
          </a:xfrm>
        </p:spPr>
        <p:txBody>
          <a:bodyPr>
            <a:normAutofit/>
          </a:bodyPr>
          <a:lstStyle/>
          <a:p>
            <a:r>
              <a:rPr lang="en-GB" sz="3200" dirty="0"/>
              <a:t>Questions</a:t>
            </a:r>
          </a:p>
        </p:txBody>
      </p:sp>
      <p:pic>
        <p:nvPicPr>
          <p:cNvPr id="7" name="Content Placeholder 3">
            <a:extLst>
              <a:ext uri="{FF2B5EF4-FFF2-40B4-BE49-F238E27FC236}">
                <a16:creationId xmlns:a16="http://schemas.microsoft.com/office/drawing/2014/main" id="{6992E7C0-F838-4BA2-9EF4-BBF2E21A2019}"/>
              </a:ext>
            </a:extLst>
          </p:cNvPr>
          <p:cNvPicPr>
            <a:picLocks noChangeAspect="1"/>
          </p:cNvPicPr>
          <p:nvPr/>
        </p:nvPicPr>
        <p:blipFill rotWithShape="1">
          <a:blip r:embed="rId5"/>
          <a:srcRect r="33044" b="-1"/>
          <a:stretch/>
        </p:blipFill>
        <p:spPr>
          <a:xfrm>
            <a:off x="-5597" y="10"/>
            <a:ext cx="7558541" cy="6857990"/>
          </a:xfrm>
          <a:prstGeom prst="rect">
            <a:avLst/>
          </a:prstGeom>
        </p:spPr>
      </p:pic>
      <p:grpSp>
        <p:nvGrpSpPr>
          <p:cNvPr id="16" name="Group 15">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Rectangle 19">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1"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Rectangle 44">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6"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Rectangle 56">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8"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357802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A794-A83F-4F9B-8B47-3C6CF80165EF}"/>
              </a:ext>
            </a:extLst>
          </p:cNvPr>
          <p:cNvSpPr>
            <a:spLocks noGrp="1"/>
          </p:cNvSpPr>
          <p:nvPr>
            <p:ph type="title"/>
          </p:nvPr>
        </p:nvSpPr>
        <p:spPr/>
        <p:txBody>
          <a:bodyPr>
            <a:normAutofit fontScale="90000"/>
          </a:bodyPr>
          <a:lstStyle/>
          <a:p>
            <a:pPr algn="ctr"/>
            <a:r>
              <a:rPr lang="en-GB" dirty="0"/>
              <a:t>Introduction</a:t>
            </a:r>
            <a:br>
              <a:rPr lang="en-GB" dirty="0"/>
            </a:br>
            <a:r>
              <a:rPr lang="en-GB" dirty="0"/>
              <a:t>What is the Idea of Particle Swarm Optimization (PSO)</a:t>
            </a:r>
          </a:p>
        </p:txBody>
      </p:sp>
      <p:sp>
        <p:nvSpPr>
          <p:cNvPr id="3" name="Content Placeholder 2">
            <a:extLst>
              <a:ext uri="{FF2B5EF4-FFF2-40B4-BE49-F238E27FC236}">
                <a16:creationId xmlns:a16="http://schemas.microsoft.com/office/drawing/2014/main" id="{A18EE69F-9B45-46D3-8D7F-F54BB2774D82}"/>
              </a:ext>
            </a:extLst>
          </p:cNvPr>
          <p:cNvSpPr>
            <a:spLocks noGrp="1"/>
          </p:cNvSpPr>
          <p:nvPr>
            <p:ph idx="1"/>
          </p:nvPr>
        </p:nvSpPr>
        <p:spPr>
          <a:xfrm>
            <a:off x="1141413" y="2711115"/>
            <a:ext cx="9905998" cy="3080085"/>
          </a:xfrm>
        </p:spPr>
        <p:txBody>
          <a:bodyPr/>
          <a:lstStyle/>
          <a:p>
            <a:pPr>
              <a:buFont typeface="Wingdings" panose="05000000000000000000" pitchFamily="2" charset="2"/>
              <a:buChar char="Ø"/>
            </a:pPr>
            <a:r>
              <a:rPr lang="en-GB" dirty="0"/>
              <a:t>Reflection of the idea is based on the observation of nature</a:t>
            </a:r>
          </a:p>
          <a:p>
            <a:pPr>
              <a:buFont typeface="Wingdings" panose="05000000000000000000" pitchFamily="2" charset="2"/>
              <a:buChar char="Ø"/>
            </a:pPr>
            <a:r>
              <a:rPr lang="en-GB" dirty="0"/>
              <a:t>Role of single particle (agent)</a:t>
            </a:r>
          </a:p>
          <a:p>
            <a:pPr>
              <a:buFont typeface="Wingdings" panose="05000000000000000000" pitchFamily="2" charset="2"/>
              <a:buChar char="Ø"/>
            </a:pPr>
            <a:r>
              <a:rPr lang="en-GB" dirty="0"/>
              <a:t>Reflection  of the PSO in computers environment</a:t>
            </a:r>
          </a:p>
          <a:p>
            <a:pPr marL="0" indent="0">
              <a:buNone/>
            </a:pPr>
            <a:endParaRPr lang="en-GB" dirty="0"/>
          </a:p>
        </p:txBody>
      </p:sp>
    </p:spTree>
    <p:extLst>
      <p:ext uri="{BB962C8B-B14F-4D97-AF65-F5344CB8AC3E}">
        <p14:creationId xmlns:p14="http://schemas.microsoft.com/office/powerpoint/2010/main" val="1947402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1463-D8DA-44B3-B69E-93C00EFB72B5}"/>
              </a:ext>
            </a:extLst>
          </p:cNvPr>
          <p:cNvSpPr>
            <a:spLocks noGrp="1"/>
          </p:cNvSpPr>
          <p:nvPr>
            <p:ph type="title"/>
          </p:nvPr>
        </p:nvSpPr>
        <p:spPr/>
        <p:txBody>
          <a:bodyPr/>
          <a:lstStyle/>
          <a:p>
            <a:r>
              <a:rPr lang="en-GB" dirty="0"/>
              <a:t>Movement of Particles in the PSO Algorithm</a:t>
            </a:r>
          </a:p>
        </p:txBody>
      </p:sp>
      <p:sp>
        <p:nvSpPr>
          <p:cNvPr id="3" name="Content Placeholder 2">
            <a:extLst>
              <a:ext uri="{FF2B5EF4-FFF2-40B4-BE49-F238E27FC236}">
                <a16:creationId xmlns:a16="http://schemas.microsoft.com/office/drawing/2014/main" id="{726BC189-3080-434B-95D2-F2AFB9FDFCC6}"/>
              </a:ext>
            </a:extLst>
          </p:cNvPr>
          <p:cNvSpPr>
            <a:spLocks noGrp="1"/>
          </p:cNvSpPr>
          <p:nvPr>
            <p:ph idx="1"/>
          </p:nvPr>
        </p:nvSpPr>
        <p:spPr>
          <a:xfrm>
            <a:off x="1010783" y="2097088"/>
            <a:ext cx="9905999" cy="3541714"/>
          </a:xfrm>
        </p:spPr>
        <p:txBody>
          <a:bodyPr/>
          <a:lstStyle/>
          <a:p>
            <a:pPr>
              <a:buFont typeface="Wingdings" panose="05000000000000000000" pitchFamily="2" charset="2"/>
              <a:buChar char="Ø"/>
            </a:pPr>
            <a:r>
              <a:rPr lang="en-GB" dirty="0"/>
              <a:t>Iterations </a:t>
            </a:r>
          </a:p>
          <a:p>
            <a:pPr>
              <a:buFont typeface="Wingdings" panose="05000000000000000000" pitchFamily="2" charset="2"/>
              <a:buChar char="Ø"/>
            </a:pPr>
            <a:r>
              <a:rPr lang="en-GB" dirty="0"/>
              <a:t>Abstract Movement </a:t>
            </a:r>
          </a:p>
          <a:p>
            <a:pPr>
              <a:buFont typeface="Wingdings" panose="05000000000000000000" pitchFamily="2" charset="2"/>
              <a:buChar char="Ø"/>
            </a:pPr>
            <a:r>
              <a:rPr lang="en-GB" dirty="0"/>
              <a:t>Mathematical description</a:t>
            </a:r>
          </a:p>
        </p:txBody>
      </p:sp>
      <p:pic>
        <p:nvPicPr>
          <p:cNvPr id="5" name="Picture 4">
            <a:extLst>
              <a:ext uri="{FF2B5EF4-FFF2-40B4-BE49-F238E27FC236}">
                <a16:creationId xmlns:a16="http://schemas.microsoft.com/office/drawing/2014/main" id="{5A2E6A3A-A338-4C09-A258-0C077B50B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601" y="2767523"/>
            <a:ext cx="4306111" cy="3229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9311226D-184E-45F2-91E4-8D21B63AFC5A}"/>
              </a:ext>
            </a:extLst>
          </p:cNvPr>
          <p:cNvSpPr txBox="1"/>
          <p:nvPr/>
        </p:nvSpPr>
        <p:spPr>
          <a:xfrm>
            <a:off x="7474601" y="6054816"/>
            <a:ext cx="5157950" cy="369332"/>
          </a:xfrm>
          <a:prstGeom prst="rect">
            <a:avLst/>
          </a:prstGeom>
          <a:noFill/>
        </p:spPr>
        <p:txBody>
          <a:bodyPr wrap="none" rtlCol="0">
            <a:spAutoFit/>
          </a:bodyPr>
          <a:lstStyle/>
          <a:p>
            <a:r>
              <a:rPr lang="en-GB" dirty="0"/>
              <a:t>Fig.1 Particles Animation (Wikimedia Commons, 2018)</a:t>
            </a:r>
          </a:p>
        </p:txBody>
      </p:sp>
    </p:spTree>
    <p:extLst>
      <p:ext uri="{BB962C8B-B14F-4D97-AF65-F5344CB8AC3E}">
        <p14:creationId xmlns:p14="http://schemas.microsoft.com/office/powerpoint/2010/main" val="193064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E9E7-0C77-47EC-80E1-C67F23493527}"/>
              </a:ext>
            </a:extLst>
          </p:cNvPr>
          <p:cNvSpPr>
            <a:spLocks noGrp="1"/>
          </p:cNvSpPr>
          <p:nvPr>
            <p:ph type="title"/>
          </p:nvPr>
        </p:nvSpPr>
        <p:spPr>
          <a:xfrm>
            <a:off x="451262" y="0"/>
            <a:ext cx="11740737" cy="1478570"/>
          </a:xfrm>
        </p:spPr>
        <p:txBody>
          <a:bodyPr/>
          <a:lstStyle/>
          <a:p>
            <a:r>
              <a:rPr lang="en-GB" dirty="0"/>
              <a:t>PSO algorithm Mathematical Data description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FB0EF7-03FF-497A-8B7A-02364CEE90CD}"/>
                  </a:ext>
                </a:extLst>
              </p:cNvPr>
              <p:cNvSpPr>
                <a:spLocks noGrp="1"/>
              </p:cNvSpPr>
              <p:nvPr>
                <p:ph idx="1"/>
              </p:nvPr>
            </p:nvSpPr>
            <p:spPr>
              <a:xfrm>
                <a:off x="950025" y="1128156"/>
                <a:ext cx="11008427" cy="5557652"/>
              </a:xfrm>
            </p:spPr>
            <p:txBody>
              <a:bodyPr>
                <a:normAutofit/>
              </a:bodyPr>
              <a:lstStyle/>
              <a:p>
                <a:pPr>
                  <a:buFont typeface="Wingdings" panose="05000000000000000000" pitchFamily="2" charset="2"/>
                  <a:buChar char="Ø"/>
                </a:pPr>
                <a:r>
                  <a:rPr lang="en-GB" sz="2000" dirty="0"/>
                  <a:t>Particle </a:t>
                </a:r>
                <a14:m>
                  <m:oMath xmlns:m="http://schemas.openxmlformats.org/officeDocument/2006/math">
                    <m:r>
                      <a:rPr lang="en-GB" sz="2000" i="1">
                        <a:latin typeface="Cambria Math" panose="02040503050406030204" pitchFamily="18" charset="0"/>
                      </a:rPr>
                      <m:t>=</m:t>
                    </m:r>
                    <m:sSup>
                      <m:sSupPr>
                        <m:ctrlPr>
                          <a:rPr lang="en-GB" sz="2000" b="1" i="1" smtClean="0">
                            <a:solidFill>
                              <a:srgbClr val="002060"/>
                            </a:solidFill>
                            <a:latin typeface="Cambria Math" panose="02040503050406030204" pitchFamily="18" charset="0"/>
                          </a:rPr>
                        </m:ctrlPr>
                      </m:sSupPr>
                      <m:e>
                        <m:r>
                          <a:rPr lang="en-GB" sz="2000" b="1" i="1">
                            <a:solidFill>
                              <a:srgbClr val="002060"/>
                            </a:solidFill>
                            <a:latin typeface="Cambria Math" panose="02040503050406030204" pitchFamily="18" charset="0"/>
                          </a:rPr>
                          <m:t>𝒊</m:t>
                        </m:r>
                      </m:e>
                      <m:sup>
                        <m:r>
                          <a:rPr lang="en-GB" sz="2000" b="1" i="1">
                            <a:solidFill>
                              <a:srgbClr val="002060"/>
                            </a:solidFill>
                            <a:latin typeface="Cambria Math" panose="02040503050406030204" pitchFamily="18" charset="0"/>
                          </a:rPr>
                          <m:t>𝒕𝒉</m:t>
                        </m:r>
                      </m:sup>
                    </m:sSup>
                  </m:oMath>
                </a14:m>
                <a:endParaRPr lang="en-GB" sz="2000" b="1" dirty="0"/>
              </a:p>
              <a:p>
                <a:pPr>
                  <a:buFont typeface="Wingdings" panose="05000000000000000000" pitchFamily="2" charset="2"/>
                  <a:buChar char="Ø"/>
                </a:pPr>
                <a:r>
                  <a:rPr lang="en-GB" sz="2000" dirty="0"/>
                  <a:t>Coordinates of its own position in the input data space = </a:t>
                </a:r>
                <a14:m>
                  <m:oMath xmlns:m="http://schemas.openxmlformats.org/officeDocument/2006/math">
                    <m:sSub>
                      <m:sSubPr>
                        <m:ctrlPr>
                          <a:rPr lang="en-GB" sz="2000" b="1" i="1" dirty="0" smtClean="0">
                            <a:solidFill>
                              <a:srgbClr val="002060"/>
                            </a:solidFill>
                            <a:latin typeface="Cambria Math" panose="02040503050406030204" pitchFamily="18" charset="0"/>
                          </a:rPr>
                        </m:ctrlPr>
                      </m:sSubPr>
                      <m:e>
                        <m:r>
                          <a:rPr lang="en-GB" sz="2000" b="1" i="1" dirty="0">
                            <a:solidFill>
                              <a:srgbClr val="002060"/>
                            </a:solidFill>
                            <a:latin typeface="Cambria Math" panose="02040503050406030204" pitchFamily="18" charset="0"/>
                          </a:rPr>
                          <m:t>𝒙</m:t>
                        </m:r>
                      </m:e>
                      <m:sub>
                        <m:r>
                          <a:rPr lang="en-GB" sz="2000" b="1" i="1" dirty="0">
                            <a:solidFill>
                              <a:srgbClr val="002060"/>
                            </a:solidFill>
                            <a:latin typeface="Cambria Math" panose="02040503050406030204" pitchFamily="18" charset="0"/>
                          </a:rPr>
                          <m:t>𝒊</m:t>
                        </m:r>
                      </m:sub>
                    </m:sSub>
                  </m:oMath>
                </a14:m>
                <a:r>
                  <a:rPr lang="en-GB" sz="2000" b="1" dirty="0">
                    <a:solidFill>
                      <a:srgbClr val="002060"/>
                    </a:solidFill>
                  </a:rPr>
                  <a:t> </a:t>
                </a:r>
                <a:endParaRPr lang="en-GB" sz="2000" b="1" dirty="0"/>
              </a:p>
              <a:p>
                <a:pPr>
                  <a:buFont typeface="Wingdings" panose="05000000000000000000" pitchFamily="2" charset="2"/>
                  <a:buChar char="Ø"/>
                </a:pPr>
                <a:r>
                  <a:rPr lang="en-GB" sz="2000" dirty="0"/>
                  <a:t>Information on its own velocity = </a:t>
                </a:r>
                <a14:m>
                  <m:oMath xmlns:m="http://schemas.openxmlformats.org/officeDocument/2006/math">
                    <m:sSub>
                      <m:sSubPr>
                        <m:ctrlPr>
                          <a:rPr lang="en-GB" sz="2000" b="1" i="1" dirty="0" smtClean="0">
                            <a:solidFill>
                              <a:srgbClr val="002060"/>
                            </a:solidFill>
                            <a:latin typeface="Cambria Math" panose="02040503050406030204" pitchFamily="18" charset="0"/>
                          </a:rPr>
                        </m:ctrlPr>
                      </m:sSubPr>
                      <m:e>
                        <m:r>
                          <a:rPr lang="en-GB" sz="2000" b="1" i="1" dirty="0" smtClean="0">
                            <a:solidFill>
                              <a:srgbClr val="002060"/>
                            </a:solidFill>
                            <a:latin typeface="Cambria Math" panose="02040503050406030204" pitchFamily="18" charset="0"/>
                          </a:rPr>
                          <m:t>𝒗</m:t>
                        </m:r>
                      </m:e>
                      <m:sub>
                        <m:r>
                          <a:rPr lang="en-GB" sz="2000" b="1" i="1" dirty="0" smtClean="0">
                            <a:solidFill>
                              <a:srgbClr val="002060"/>
                            </a:solidFill>
                            <a:latin typeface="Cambria Math" panose="02040503050406030204" pitchFamily="18" charset="0"/>
                          </a:rPr>
                          <m:t>𝒊</m:t>
                        </m:r>
                      </m:sub>
                    </m:sSub>
                  </m:oMath>
                </a14:m>
                <a:endParaRPr lang="en-GB" sz="2000" b="1" dirty="0"/>
              </a:p>
              <a:p>
                <a:pPr>
                  <a:buFont typeface="Wingdings" panose="05000000000000000000" pitchFamily="2" charset="2"/>
                  <a:buChar char="Ø"/>
                </a:pPr>
                <a:r>
                  <a:rPr lang="en-GB" sz="2000" dirty="0"/>
                  <a:t>Personal best solution = </a:t>
                </a:r>
                <a14:m>
                  <m:oMath xmlns:m="http://schemas.openxmlformats.org/officeDocument/2006/math">
                    <m:sSup>
                      <m:sSupPr>
                        <m:ctrlPr>
                          <a:rPr lang="en-GB" sz="2000" b="1" i="1" dirty="0" smtClean="0">
                            <a:solidFill>
                              <a:srgbClr val="002060"/>
                            </a:solidFill>
                            <a:latin typeface="Cambria Math" panose="02040503050406030204" pitchFamily="18" charset="0"/>
                          </a:rPr>
                        </m:ctrlPr>
                      </m:sSupPr>
                      <m:e>
                        <m:r>
                          <a:rPr lang="en-GB" sz="2000" b="1" i="1" dirty="0" smtClean="0">
                            <a:solidFill>
                              <a:srgbClr val="002060"/>
                            </a:solidFill>
                            <a:latin typeface="Cambria Math" panose="02040503050406030204" pitchFamily="18" charset="0"/>
                          </a:rPr>
                          <m:t>𝒑</m:t>
                        </m:r>
                      </m:e>
                      <m:sup>
                        <m:r>
                          <a:rPr lang="en-GB" sz="2000" b="1" i="1" dirty="0" smtClean="0">
                            <a:solidFill>
                              <a:srgbClr val="002060"/>
                            </a:solidFill>
                            <a:latin typeface="Cambria Math" panose="02040503050406030204" pitchFamily="18" charset="0"/>
                          </a:rPr>
                          <m:t>𝒃</m:t>
                        </m:r>
                        <m:r>
                          <a:rPr lang="en-GB" sz="2000" b="1" i="0" dirty="0" smtClean="0">
                            <a:solidFill>
                              <a:srgbClr val="002060"/>
                            </a:solidFill>
                            <a:latin typeface="Cambria Math" panose="02040503050406030204" pitchFamily="18" charset="0"/>
                          </a:rPr>
                          <m:t>ⅇ</m:t>
                        </m:r>
                        <m:r>
                          <a:rPr lang="en-GB" sz="2000" b="1" i="1" dirty="0" smtClean="0">
                            <a:solidFill>
                              <a:srgbClr val="002060"/>
                            </a:solidFill>
                            <a:latin typeface="Cambria Math" panose="02040503050406030204" pitchFamily="18" charset="0"/>
                          </a:rPr>
                          <m:t>𝒔𝒕</m:t>
                        </m:r>
                      </m:sup>
                    </m:sSup>
                  </m:oMath>
                </a14:m>
                <a:r>
                  <a:rPr lang="en-GB" sz="2000" dirty="0"/>
                  <a:t>  Global best solution = </a:t>
                </a:r>
                <a14:m>
                  <m:oMath xmlns:m="http://schemas.openxmlformats.org/officeDocument/2006/math">
                    <m:sSup>
                      <m:sSupPr>
                        <m:ctrlPr>
                          <a:rPr lang="en-GB" sz="2000" b="1" i="1" dirty="0" smtClean="0">
                            <a:solidFill>
                              <a:srgbClr val="002060"/>
                            </a:solidFill>
                            <a:latin typeface="Cambria Math" panose="02040503050406030204" pitchFamily="18" charset="0"/>
                          </a:rPr>
                        </m:ctrlPr>
                      </m:sSupPr>
                      <m:e>
                        <m:r>
                          <a:rPr lang="en-GB" sz="2000" b="1" i="1" dirty="0" smtClean="0">
                            <a:solidFill>
                              <a:srgbClr val="002060"/>
                            </a:solidFill>
                            <a:latin typeface="Cambria Math" panose="02040503050406030204" pitchFamily="18" charset="0"/>
                          </a:rPr>
                          <m:t>𝒈</m:t>
                        </m:r>
                      </m:e>
                      <m:sup>
                        <m:r>
                          <a:rPr lang="en-GB" sz="2000" b="1" i="1" dirty="0">
                            <a:solidFill>
                              <a:srgbClr val="002060"/>
                            </a:solidFill>
                            <a:latin typeface="Cambria Math" panose="02040503050406030204" pitchFamily="18" charset="0"/>
                          </a:rPr>
                          <m:t>𝒃</m:t>
                        </m:r>
                        <m:r>
                          <a:rPr lang="en-GB" sz="2000" b="1" dirty="0">
                            <a:solidFill>
                              <a:srgbClr val="002060"/>
                            </a:solidFill>
                            <a:latin typeface="Cambria Math" panose="02040503050406030204" pitchFamily="18" charset="0"/>
                          </a:rPr>
                          <m:t>ⅇ</m:t>
                        </m:r>
                        <m:r>
                          <a:rPr lang="en-GB" sz="2000" b="1" i="1" dirty="0">
                            <a:solidFill>
                              <a:srgbClr val="002060"/>
                            </a:solidFill>
                            <a:latin typeface="Cambria Math" panose="02040503050406030204" pitchFamily="18" charset="0"/>
                          </a:rPr>
                          <m:t>𝒔𝒕</m:t>
                        </m:r>
                      </m:sup>
                    </m:sSup>
                  </m:oMath>
                </a14:m>
                <a:endParaRPr lang="en-GB" sz="2000" b="1" dirty="0"/>
              </a:p>
              <a:p>
                <a:pPr>
                  <a:buFont typeface="Wingdings" panose="05000000000000000000" pitchFamily="2" charset="2"/>
                  <a:buChar char="Ø"/>
                </a:pPr>
                <a:r>
                  <a:rPr lang="en-GB" sz="2000" dirty="0"/>
                  <a:t>Each iteration = </a:t>
                </a:r>
                <a14:m>
                  <m:oMath xmlns:m="http://schemas.openxmlformats.org/officeDocument/2006/math">
                    <m:sSup>
                      <m:sSupPr>
                        <m:ctrlPr>
                          <a:rPr lang="en-GB" sz="2000" b="1" i="1" dirty="0">
                            <a:solidFill>
                              <a:srgbClr val="002060"/>
                            </a:solidFill>
                            <a:latin typeface="Cambria Math" panose="02040503050406030204" pitchFamily="18" charset="0"/>
                          </a:rPr>
                        </m:ctrlPr>
                      </m:sSupPr>
                      <m:e>
                        <m:r>
                          <a:rPr lang="en-GB" sz="2000" b="1" i="1" dirty="0" smtClean="0">
                            <a:solidFill>
                              <a:srgbClr val="002060"/>
                            </a:solidFill>
                            <a:latin typeface="Cambria Math" panose="02040503050406030204" pitchFamily="18" charset="0"/>
                          </a:rPr>
                          <m:t>𝒌</m:t>
                        </m:r>
                      </m:e>
                      <m:sup>
                        <m:r>
                          <a:rPr lang="en-GB" sz="2000" b="1" i="1" dirty="0" smtClean="0">
                            <a:solidFill>
                              <a:srgbClr val="002060"/>
                            </a:solidFill>
                            <a:latin typeface="Cambria Math" panose="02040503050406030204" pitchFamily="18" charset="0"/>
                          </a:rPr>
                          <m:t>𝒕𝒉</m:t>
                        </m:r>
                      </m:sup>
                    </m:sSup>
                  </m:oMath>
                </a14:m>
                <a:endParaRPr lang="en-GB" sz="2000" b="1" dirty="0"/>
              </a:p>
              <a:p>
                <a:pPr>
                  <a:buFont typeface="Wingdings" panose="05000000000000000000" pitchFamily="2" charset="2"/>
                  <a:buChar char="Ø"/>
                </a:pPr>
                <a:r>
                  <a:rPr lang="en-GB" sz="2000" dirty="0"/>
                  <a:t>Random values coming from uniform distribution = </a:t>
                </a:r>
                <a14:m>
                  <m:oMath xmlns:m="http://schemas.openxmlformats.org/officeDocument/2006/math">
                    <m:sSub>
                      <m:sSubPr>
                        <m:ctrlPr>
                          <a:rPr lang="en-GB" sz="2000" b="1" i="1" dirty="0">
                            <a:solidFill>
                              <a:srgbClr val="002060"/>
                            </a:solidFill>
                            <a:latin typeface="Cambria Math" panose="02040503050406030204" pitchFamily="18" charset="0"/>
                          </a:rPr>
                        </m:ctrlPr>
                      </m:sSubPr>
                      <m:e>
                        <m:r>
                          <a:rPr lang="en-GB" sz="2000" b="1" i="1" dirty="0" smtClean="0">
                            <a:solidFill>
                              <a:srgbClr val="002060"/>
                            </a:solidFill>
                            <a:latin typeface="Cambria Math" panose="02040503050406030204" pitchFamily="18" charset="0"/>
                          </a:rPr>
                          <m:t>𝒓</m:t>
                        </m:r>
                      </m:e>
                      <m:sub>
                        <m:r>
                          <a:rPr lang="en-GB" sz="2000" b="1" i="1" dirty="0" smtClean="0">
                            <a:solidFill>
                              <a:srgbClr val="002060"/>
                            </a:solidFill>
                            <a:latin typeface="Cambria Math" panose="02040503050406030204" pitchFamily="18" charset="0"/>
                          </a:rPr>
                          <m:t>𝟏</m:t>
                        </m:r>
                      </m:sub>
                    </m:sSub>
                  </m:oMath>
                </a14:m>
                <a:r>
                  <a:rPr lang="en-GB" sz="2000" dirty="0"/>
                  <a:t> and </a:t>
                </a:r>
                <a14:m>
                  <m:oMath xmlns:m="http://schemas.openxmlformats.org/officeDocument/2006/math">
                    <m:sSub>
                      <m:sSubPr>
                        <m:ctrlPr>
                          <a:rPr lang="en-GB" sz="2000" b="1" i="1" dirty="0">
                            <a:solidFill>
                              <a:srgbClr val="002060"/>
                            </a:solidFill>
                            <a:latin typeface="Cambria Math" panose="02040503050406030204" pitchFamily="18" charset="0"/>
                          </a:rPr>
                        </m:ctrlPr>
                      </m:sSubPr>
                      <m:e>
                        <m:r>
                          <a:rPr lang="en-GB" sz="2000" b="1" i="1" dirty="0" smtClean="0">
                            <a:solidFill>
                              <a:srgbClr val="002060"/>
                            </a:solidFill>
                            <a:latin typeface="Cambria Math" panose="02040503050406030204" pitchFamily="18" charset="0"/>
                          </a:rPr>
                          <m:t>𝒓</m:t>
                        </m:r>
                      </m:e>
                      <m:sub>
                        <m:r>
                          <a:rPr lang="en-GB" sz="2000" b="1" i="1" dirty="0" smtClean="0">
                            <a:solidFill>
                              <a:srgbClr val="002060"/>
                            </a:solidFill>
                            <a:latin typeface="Cambria Math" panose="02040503050406030204" pitchFamily="18" charset="0"/>
                          </a:rPr>
                          <m:t>𝟐</m:t>
                        </m:r>
                      </m:sub>
                    </m:sSub>
                  </m:oMath>
                </a14:m>
                <a:endParaRPr lang="en-GB" sz="2000" dirty="0"/>
              </a:p>
              <a:p>
                <a:pPr>
                  <a:buFont typeface="Wingdings" panose="05000000000000000000" pitchFamily="2" charset="2"/>
                  <a:buChar char="Ø"/>
                </a:pPr>
                <a:r>
                  <a:rPr lang="en-GB" sz="2000" dirty="0"/>
                  <a:t>Personal acceleration coefficient = </a:t>
                </a:r>
                <a14:m>
                  <m:oMath xmlns:m="http://schemas.openxmlformats.org/officeDocument/2006/math">
                    <m:sSub>
                      <m:sSubPr>
                        <m:ctrlPr>
                          <a:rPr lang="en-GB" sz="2000" b="1" i="1" dirty="0">
                            <a:solidFill>
                              <a:srgbClr val="002060"/>
                            </a:solidFill>
                            <a:latin typeface="Cambria Math" panose="02040503050406030204" pitchFamily="18" charset="0"/>
                          </a:rPr>
                        </m:ctrlPr>
                      </m:sSubPr>
                      <m:e>
                        <m:r>
                          <a:rPr lang="en-GB" sz="2000" b="1" i="1" dirty="0" smtClean="0">
                            <a:solidFill>
                              <a:srgbClr val="002060"/>
                            </a:solidFill>
                            <a:latin typeface="Cambria Math" panose="02040503050406030204" pitchFamily="18" charset="0"/>
                          </a:rPr>
                          <m:t>𝒄</m:t>
                        </m:r>
                      </m:e>
                      <m:sub>
                        <m:r>
                          <a:rPr lang="en-GB" sz="2000" b="1" i="1" dirty="0">
                            <a:solidFill>
                              <a:srgbClr val="002060"/>
                            </a:solidFill>
                            <a:latin typeface="Cambria Math" panose="02040503050406030204" pitchFamily="18" charset="0"/>
                          </a:rPr>
                          <m:t>𝟏</m:t>
                        </m:r>
                      </m:sub>
                    </m:sSub>
                  </m:oMath>
                </a14:m>
                <a:r>
                  <a:rPr lang="en-GB" sz="2000" dirty="0"/>
                  <a:t>   Social acceleration coefficient = </a:t>
                </a:r>
                <a14:m>
                  <m:oMath xmlns:m="http://schemas.openxmlformats.org/officeDocument/2006/math">
                    <m:sSub>
                      <m:sSubPr>
                        <m:ctrlPr>
                          <a:rPr lang="en-GB" sz="2000" b="1" i="1" dirty="0">
                            <a:solidFill>
                              <a:srgbClr val="002060"/>
                            </a:solidFill>
                            <a:latin typeface="Cambria Math" panose="02040503050406030204" pitchFamily="18" charset="0"/>
                          </a:rPr>
                        </m:ctrlPr>
                      </m:sSubPr>
                      <m:e>
                        <m:r>
                          <a:rPr lang="en-GB" sz="2000" b="1" i="1" dirty="0">
                            <a:solidFill>
                              <a:srgbClr val="002060"/>
                            </a:solidFill>
                            <a:latin typeface="Cambria Math" panose="02040503050406030204" pitchFamily="18" charset="0"/>
                          </a:rPr>
                          <m:t>𝒄</m:t>
                        </m:r>
                      </m:e>
                      <m:sub>
                        <m:r>
                          <a:rPr lang="en-GB" sz="2000" b="1" i="1" dirty="0" smtClean="0">
                            <a:solidFill>
                              <a:srgbClr val="002060"/>
                            </a:solidFill>
                            <a:latin typeface="Cambria Math" panose="02040503050406030204" pitchFamily="18" charset="0"/>
                          </a:rPr>
                          <m:t>𝟐</m:t>
                        </m:r>
                      </m:sub>
                    </m:sSub>
                  </m:oMath>
                </a14:m>
                <a:r>
                  <a:rPr lang="en-GB" sz="2000" dirty="0"/>
                  <a:t> Inertia coefficient =</a:t>
                </a:r>
                <a14:m>
                  <m:oMath xmlns:m="http://schemas.openxmlformats.org/officeDocument/2006/math">
                    <m:sSub>
                      <m:sSubPr>
                        <m:ctrlPr>
                          <a:rPr lang="en-GB" sz="2000" b="1" i="1" dirty="0">
                            <a:solidFill>
                              <a:srgbClr val="002060"/>
                            </a:solidFill>
                            <a:latin typeface="Cambria Math" panose="02040503050406030204" pitchFamily="18" charset="0"/>
                          </a:rPr>
                        </m:ctrlPr>
                      </m:sSubPr>
                      <m:e>
                        <m:r>
                          <a:rPr lang="en-GB" sz="2000" b="1" i="1" dirty="0" smtClean="0">
                            <a:solidFill>
                              <a:srgbClr val="002060"/>
                            </a:solidFill>
                            <a:latin typeface="Cambria Math" panose="02040503050406030204" pitchFamily="18" charset="0"/>
                          </a:rPr>
                          <m:t> </m:t>
                        </m:r>
                        <m:r>
                          <a:rPr lang="en-GB" sz="2000" b="1" i="1" dirty="0" smtClean="0">
                            <a:solidFill>
                              <a:srgbClr val="002060"/>
                            </a:solidFill>
                            <a:latin typeface="Cambria Math" panose="02040503050406030204" pitchFamily="18" charset="0"/>
                          </a:rPr>
                          <m:t>𝒘</m:t>
                        </m:r>
                      </m:e>
                      <m:sub/>
                    </m:sSub>
                  </m:oMath>
                </a14:m>
                <a:endParaRPr lang="en-GB" sz="2000" dirty="0"/>
              </a:p>
              <a:p>
                <a:pPr>
                  <a:buFont typeface="Wingdings" panose="05000000000000000000" pitchFamily="2" charset="2"/>
                  <a:buChar char="Ø"/>
                </a:pPr>
                <a:r>
                  <a:rPr lang="en-GB" sz="2000" dirty="0"/>
                  <a:t>In addition to above parameters, each particle can obtain the value of the </a:t>
                </a:r>
                <a:r>
                  <a:rPr lang="en-GB" sz="2000" u="sng" dirty="0"/>
                  <a:t>fitness function</a:t>
                </a:r>
                <a:r>
                  <a:rPr lang="en-GB" sz="2000" dirty="0"/>
                  <a:t> for a given position in the input data space</a:t>
                </a:r>
              </a:p>
              <a:p>
                <a:pPr>
                  <a:buFont typeface="Wingdings" panose="05000000000000000000" pitchFamily="2" charset="2"/>
                  <a:buChar char="Ø"/>
                </a:pPr>
                <a:r>
                  <a:rPr lang="en-GB" sz="2000" dirty="0"/>
                  <a:t>Signal for the position returned by fitness function = </a:t>
                </a:r>
                <a14:m>
                  <m:oMath xmlns:m="http://schemas.openxmlformats.org/officeDocument/2006/math">
                    <m:sSubSup>
                      <m:sSubSupPr>
                        <m:ctrlPr>
                          <a:rPr lang="en-GB" sz="2000" b="1" i="1" dirty="0" smtClean="0">
                            <a:solidFill>
                              <a:srgbClr val="002060"/>
                            </a:solidFill>
                            <a:latin typeface="Cambria Math" panose="02040503050406030204" pitchFamily="18" charset="0"/>
                          </a:rPr>
                        </m:ctrlPr>
                      </m:sSubSupPr>
                      <m:e>
                        <m:r>
                          <a:rPr lang="en-GB" sz="2000" b="1" i="1" dirty="0">
                            <a:solidFill>
                              <a:srgbClr val="002060"/>
                            </a:solidFill>
                            <a:latin typeface="Cambria Math" panose="02040503050406030204" pitchFamily="18" charset="0"/>
                          </a:rPr>
                          <m:t>𝒑</m:t>
                        </m:r>
                      </m:e>
                      <m:sub>
                        <m:r>
                          <a:rPr lang="en-GB" sz="2000" b="1" i="1" dirty="0">
                            <a:solidFill>
                              <a:srgbClr val="002060"/>
                            </a:solidFill>
                            <a:latin typeface="Cambria Math" panose="02040503050406030204" pitchFamily="18" charset="0"/>
                          </a:rPr>
                          <m:t>𝒊</m:t>
                        </m:r>
                      </m:sub>
                      <m:sup>
                        <m:r>
                          <a:rPr lang="en-GB" sz="2000" b="1" i="1" dirty="0">
                            <a:solidFill>
                              <a:srgbClr val="002060"/>
                            </a:solidFill>
                            <a:latin typeface="Cambria Math" panose="02040503050406030204" pitchFamily="18" charset="0"/>
                          </a:rPr>
                          <m:t>𝒌</m:t>
                        </m:r>
                      </m:sup>
                    </m:sSubSup>
                  </m:oMath>
                </a14:m>
                <a:endParaRPr lang="en-GB" sz="2000" b="1" dirty="0"/>
              </a:p>
            </p:txBody>
          </p:sp>
        </mc:Choice>
        <mc:Fallback xmlns="">
          <p:sp>
            <p:nvSpPr>
              <p:cNvPr id="3" name="Content Placeholder 2">
                <a:extLst>
                  <a:ext uri="{FF2B5EF4-FFF2-40B4-BE49-F238E27FC236}">
                    <a16:creationId xmlns:a16="http://schemas.microsoft.com/office/drawing/2014/main" id="{49FB0EF7-03FF-497A-8B7A-02364CEE90CD}"/>
                  </a:ext>
                </a:extLst>
              </p:cNvPr>
              <p:cNvSpPr>
                <a:spLocks noGrp="1" noRot="1" noChangeAspect="1" noMove="1" noResize="1" noEditPoints="1" noAdjustHandles="1" noChangeArrowheads="1" noChangeShapeType="1" noTextEdit="1"/>
              </p:cNvSpPr>
              <p:nvPr>
                <p:ph idx="1"/>
              </p:nvPr>
            </p:nvSpPr>
            <p:spPr>
              <a:xfrm>
                <a:off x="950025" y="1128156"/>
                <a:ext cx="11008427" cy="5557652"/>
              </a:xfrm>
              <a:blipFill>
                <a:blip r:embed="rId3"/>
                <a:stretch>
                  <a:fillRect l="-831" t="-768"/>
                </a:stretch>
              </a:blipFill>
            </p:spPr>
            <p:txBody>
              <a:bodyPr/>
              <a:lstStyle/>
              <a:p>
                <a:r>
                  <a:rPr lang="en-GB">
                    <a:noFill/>
                  </a:rPr>
                  <a:t> </a:t>
                </a:r>
              </a:p>
            </p:txBody>
          </p:sp>
        </mc:Fallback>
      </mc:AlternateContent>
    </p:spTree>
    <p:extLst>
      <p:ext uri="{BB962C8B-B14F-4D97-AF65-F5344CB8AC3E}">
        <p14:creationId xmlns:p14="http://schemas.microsoft.com/office/powerpoint/2010/main" val="386071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2F2F-FABB-4C4C-8A90-F68404A42DBA}"/>
              </a:ext>
            </a:extLst>
          </p:cNvPr>
          <p:cNvSpPr>
            <a:spLocks noGrp="1"/>
          </p:cNvSpPr>
          <p:nvPr>
            <p:ph type="title"/>
          </p:nvPr>
        </p:nvSpPr>
        <p:spPr>
          <a:xfrm>
            <a:off x="783771" y="-284007"/>
            <a:ext cx="11020302" cy="1478570"/>
          </a:xfrm>
        </p:spPr>
        <p:txBody>
          <a:bodyPr/>
          <a:lstStyle/>
          <a:p>
            <a:r>
              <a:rPr lang="en-GB" dirty="0"/>
              <a:t>Computational sequence in the PSO algorithm </a:t>
            </a:r>
          </a:p>
        </p:txBody>
      </p:sp>
      <p:sp>
        <p:nvSpPr>
          <p:cNvPr id="3" name="Content Placeholder 2">
            <a:extLst>
              <a:ext uri="{FF2B5EF4-FFF2-40B4-BE49-F238E27FC236}">
                <a16:creationId xmlns:a16="http://schemas.microsoft.com/office/drawing/2014/main" id="{5B087896-DC68-498B-968A-7D4976C16B95}"/>
              </a:ext>
            </a:extLst>
          </p:cNvPr>
          <p:cNvSpPr>
            <a:spLocks noGrp="1"/>
          </p:cNvSpPr>
          <p:nvPr>
            <p:ph idx="1"/>
          </p:nvPr>
        </p:nvSpPr>
        <p:spPr>
          <a:xfrm>
            <a:off x="387927" y="6031572"/>
            <a:ext cx="1365663" cy="558139"/>
          </a:xfrm>
        </p:spPr>
        <p:txBody>
          <a:bodyPr>
            <a:normAutofit/>
          </a:bodyPr>
          <a:lstStyle/>
          <a:p>
            <a:pPr marL="0" indent="0">
              <a:buNone/>
            </a:pPr>
            <a:r>
              <a:rPr lang="en-GB" b="1" dirty="0"/>
              <a:t>End loop</a:t>
            </a:r>
          </a:p>
        </p:txBody>
      </p:sp>
      <p:sp>
        <p:nvSpPr>
          <p:cNvPr id="6" name="Content Placeholder 2">
            <a:extLst>
              <a:ext uri="{FF2B5EF4-FFF2-40B4-BE49-F238E27FC236}">
                <a16:creationId xmlns:a16="http://schemas.microsoft.com/office/drawing/2014/main" id="{1B1850DA-3E8F-4DD0-BE71-F0DAA438D69C}"/>
              </a:ext>
            </a:extLst>
          </p:cNvPr>
          <p:cNvSpPr txBox="1">
            <a:spLocks/>
          </p:cNvSpPr>
          <p:nvPr/>
        </p:nvSpPr>
        <p:spPr>
          <a:xfrm>
            <a:off x="387927" y="826428"/>
            <a:ext cx="1417122" cy="45017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b="1" dirty="0"/>
              <a:t>Start loop</a:t>
            </a:r>
          </a:p>
        </p:txBody>
      </p:sp>
      <mc:AlternateContent xmlns:mc="http://schemas.openxmlformats.org/markup-compatibility/2006" xmlns:a14="http://schemas.microsoft.com/office/drawing/2010/main">
        <mc:Choice Requires="a14">
          <p:sp>
            <p:nvSpPr>
              <p:cNvPr id="7" name="Rectangle: Rounded Corners 6">
                <a:extLst>
                  <a:ext uri="{FF2B5EF4-FFF2-40B4-BE49-F238E27FC236}">
                    <a16:creationId xmlns:a16="http://schemas.microsoft.com/office/drawing/2014/main" id="{67612A8C-A114-4C06-9203-08D69C365088}"/>
                  </a:ext>
                </a:extLst>
              </p:cNvPr>
              <p:cNvSpPr/>
              <p:nvPr/>
            </p:nvSpPr>
            <p:spPr>
              <a:xfrm>
                <a:off x="387927" y="1419512"/>
                <a:ext cx="3420094" cy="1703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Each Particle (</a:t>
                </a:r>
                <a14:m>
                  <m:oMath xmlns:m="http://schemas.openxmlformats.org/officeDocument/2006/math">
                    <m:sSup>
                      <m:sSupPr>
                        <m:ctrlPr>
                          <a:rPr lang="en-GB" sz="1600" b="1" i="1">
                            <a:solidFill>
                              <a:srgbClr val="002060"/>
                            </a:solidFill>
                            <a:latin typeface="Cambria Math" panose="02040503050406030204" pitchFamily="18" charset="0"/>
                          </a:rPr>
                        </m:ctrlPr>
                      </m:sSupPr>
                      <m:e>
                        <m:r>
                          <a:rPr lang="en-GB" sz="1600" b="1" i="1">
                            <a:solidFill>
                              <a:srgbClr val="002060"/>
                            </a:solidFill>
                            <a:latin typeface="Cambria Math" panose="02040503050406030204" pitchFamily="18" charset="0"/>
                          </a:rPr>
                          <m:t>𝒊</m:t>
                        </m:r>
                      </m:e>
                      <m:sup>
                        <m:r>
                          <a:rPr lang="en-GB" sz="1600" b="1" i="1">
                            <a:solidFill>
                              <a:srgbClr val="002060"/>
                            </a:solidFill>
                            <a:latin typeface="Cambria Math" panose="02040503050406030204" pitchFamily="18" charset="0"/>
                          </a:rPr>
                          <m:t>𝒕𝒉</m:t>
                        </m:r>
                      </m:sup>
                    </m:sSup>
                  </m:oMath>
                </a14:m>
                <a:r>
                  <a:rPr lang="en-GB" sz="1600" dirty="0"/>
                  <a:t>) in the swarm inserts its own position to the fitness function block (</a:t>
                </a:r>
                <a14:m>
                  <m:oMath xmlns:m="http://schemas.openxmlformats.org/officeDocument/2006/math">
                    <m:sSubSup>
                      <m:sSubSupPr>
                        <m:ctrlPr>
                          <a:rPr lang="en-GB" sz="1600" b="1" i="1" smtClean="0">
                            <a:solidFill>
                              <a:srgbClr val="002060"/>
                            </a:solidFill>
                            <a:latin typeface="Cambria Math" panose="02040503050406030204" pitchFamily="18" charset="0"/>
                          </a:rPr>
                        </m:ctrlPr>
                      </m:sSubSupPr>
                      <m:e>
                        <m:r>
                          <a:rPr lang="en-GB" sz="1600" b="1" i="1" smtClean="0">
                            <a:solidFill>
                              <a:srgbClr val="002060"/>
                            </a:solidFill>
                            <a:latin typeface="Cambria Math" panose="02040503050406030204" pitchFamily="18" charset="0"/>
                          </a:rPr>
                          <m:t>𝒙</m:t>
                        </m:r>
                      </m:e>
                      <m:sub>
                        <m:r>
                          <a:rPr lang="en-GB" sz="1600" b="1" i="1" smtClean="0">
                            <a:solidFill>
                              <a:srgbClr val="002060"/>
                            </a:solidFill>
                            <a:latin typeface="Cambria Math" panose="02040503050406030204" pitchFamily="18" charset="0"/>
                          </a:rPr>
                          <m:t>𝒊</m:t>
                        </m:r>
                      </m:sub>
                      <m:sup>
                        <m:r>
                          <a:rPr lang="en-GB" sz="1600" b="1" i="1" smtClean="0">
                            <a:solidFill>
                              <a:srgbClr val="002060"/>
                            </a:solidFill>
                            <a:latin typeface="Cambria Math" panose="02040503050406030204" pitchFamily="18" charset="0"/>
                          </a:rPr>
                          <m:t>𝒌</m:t>
                        </m:r>
                      </m:sup>
                    </m:sSubSup>
                    <m:r>
                      <a:rPr lang="en-GB" sz="1600" b="1" i="0" smtClean="0">
                        <a:solidFill>
                          <a:srgbClr val="002060"/>
                        </a:solidFill>
                        <a:latin typeface="Cambria Math" panose="02040503050406030204" pitchFamily="18" charset="0"/>
                      </a:rPr>
                      <m:t>=</m:t>
                    </m:r>
                    <m:d>
                      <m:dPr>
                        <m:begChr m:val="{"/>
                        <m:endChr m:val="}"/>
                        <m:ctrlPr>
                          <a:rPr lang="en-GB" sz="1600" b="1" i="1" smtClean="0">
                            <a:solidFill>
                              <a:srgbClr val="002060"/>
                            </a:solidFill>
                            <a:latin typeface="Cambria Math" panose="02040503050406030204" pitchFamily="18" charset="0"/>
                          </a:rPr>
                        </m:ctrlPr>
                      </m:dPr>
                      <m:e>
                        <m:sSub>
                          <m:sSubPr>
                            <m:ctrlPr>
                              <a:rPr lang="en-GB" sz="1600" b="1" i="1" smtClean="0">
                                <a:solidFill>
                                  <a:srgbClr val="002060"/>
                                </a:solidFill>
                                <a:latin typeface="Cambria Math" panose="02040503050406030204" pitchFamily="18" charset="0"/>
                              </a:rPr>
                            </m:ctrlPr>
                          </m:sSubPr>
                          <m:e>
                            <m:r>
                              <a:rPr lang="en-GB" sz="1600" b="1" i="1" smtClean="0">
                                <a:solidFill>
                                  <a:srgbClr val="002060"/>
                                </a:solidFill>
                                <a:latin typeface="Cambria Math" panose="02040503050406030204" pitchFamily="18" charset="0"/>
                              </a:rPr>
                              <m:t>𝒙</m:t>
                            </m:r>
                          </m:e>
                          <m:sub>
                            <m:sSub>
                              <m:sSubPr>
                                <m:ctrlPr>
                                  <a:rPr lang="en-GB" sz="1600" b="1" i="1" smtClean="0">
                                    <a:solidFill>
                                      <a:srgbClr val="002060"/>
                                    </a:solidFill>
                                    <a:latin typeface="Cambria Math" panose="02040503050406030204" pitchFamily="18" charset="0"/>
                                  </a:rPr>
                                </m:ctrlPr>
                              </m:sSubPr>
                              <m:e>
                                <m:r>
                                  <a:rPr lang="en-GB" sz="1600" b="1" i="1" smtClean="0">
                                    <a:solidFill>
                                      <a:srgbClr val="002060"/>
                                    </a:solidFill>
                                    <a:latin typeface="Cambria Math" panose="02040503050406030204" pitchFamily="18" charset="0"/>
                                  </a:rPr>
                                  <m:t>𝒊</m:t>
                                </m:r>
                              </m:e>
                              <m:sub>
                                <m:r>
                                  <a:rPr lang="en-GB" sz="1600" b="1" i="0" smtClean="0">
                                    <a:solidFill>
                                      <a:srgbClr val="002060"/>
                                    </a:solidFill>
                                    <a:latin typeface="Cambria Math" panose="02040503050406030204" pitchFamily="18" charset="0"/>
                                  </a:rPr>
                                  <m:t>𝟏</m:t>
                                </m:r>
                              </m:sub>
                            </m:sSub>
                          </m:sub>
                        </m:sSub>
                        <m:sSub>
                          <m:sSubPr>
                            <m:ctrlPr>
                              <a:rPr lang="en-GB" sz="1600" b="1" i="1" smtClean="0">
                                <a:solidFill>
                                  <a:srgbClr val="002060"/>
                                </a:solidFill>
                                <a:latin typeface="Cambria Math" panose="02040503050406030204" pitchFamily="18" charset="0"/>
                              </a:rPr>
                            </m:ctrlPr>
                          </m:sSubPr>
                          <m:e>
                            <m:r>
                              <a:rPr lang="en-GB" sz="1600" b="1" i="1" smtClean="0">
                                <a:solidFill>
                                  <a:srgbClr val="002060"/>
                                </a:solidFill>
                                <a:latin typeface="Cambria Math" panose="02040503050406030204" pitchFamily="18" charset="0"/>
                              </a:rPr>
                              <m:t>𝒙</m:t>
                            </m:r>
                          </m:e>
                          <m:sub>
                            <m:sSub>
                              <m:sSubPr>
                                <m:ctrlPr>
                                  <a:rPr lang="en-GB" sz="1600" b="1" i="1" smtClean="0">
                                    <a:solidFill>
                                      <a:srgbClr val="002060"/>
                                    </a:solidFill>
                                    <a:latin typeface="Cambria Math" panose="02040503050406030204" pitchFamily="18" charset="0"/>
                                  </a:rPr>
                                </m:ctrlPr>
                              </m:sSubPr>
                              <m:e>
                                <m:r>
                                  <a:rPr lang="en-GB" sz="1600" b="1" i="1" smtClean="0">
                                    <a:solidFill>
                                      <a:srgbClr val="002060"/>
                                    </a:solidFill>
                                    <a:latin typeface="Cambria Math" panose="02040503050406030204" pitchFamily="18" charset="0"/>
                                  </a:rPr>
                                  <m:t>𝒊</m:t>
                                </m:r>
                              </m:e>
                              <m:sub>
                                <m:r>
                                  <a:rPr lang="en-GB" sz="1600" b="1" i="0" smtClean="0">
                                    <a:solidFill>
                                      <a:srgbClr val="002060"/>
                                    </a:solidFill>
                                    <a:latin typeface="Cambria Math" panose="02040503050406030204" pitchFamily="18" charset="0"/>
                                  </a:rPr>
                                  <m:t>𝟐</m:t>
                                </m:r>
                              </m:sub>
                            </m:sSub>
                          </m:sub>
                        </m:sSub>
                        <m:sSub>
                          <m:sSubPr>
                            <m:ctrlPr>
                              <a:rPr lang="en-GB" sz="1600" b="1" i="1" smtClean="0">
                                <a:solidFill>
                                  <a:srgbClr val="002060"/>
                                </a:solidFill>
                                <a:latin typeface="Cambria Math" panose="02040503050406030204" pitchFamily="18" charset="0"/>
                              </a:rPr>
                            </m:ctrlPr>
                          </m:sSubPr>
                          <m:e>
                            <m:r>
                              <a:rPr lang="en-GB" sz="1600" b="1" i="1" smtClean="0">
                                <a:solidFill>
                                  <a:srgbClr val="002060"/>
                                </a:solidFill>
                                <a:latin typeface="Cambria Math" panose="02040503050406030204" pitchFamily="18" charset="0"/>
                              </a:rPr>
                              <m:t>𝒙</m:t>
                            </m:r>
                          </m:e>
                          <m:sub>
                            <m:sSub>
                              <m:sSubPr>
                                <m:ctrlPr>
                                  <a:rPr lang="en-GB" sz="1600" b="1" i="1" smtClean="0">
                                    <a:solidFill>
                                      <a:srgbClr val="002060"/>
                                    </a:solidFill>
                                    <a:latin typeface="Cambria Math" panose="02040503050406030204" pitchFamily="18" charset="0"/>
                                  </a:rPr>
                                </m:ctrlPr>
                              </m:sSubPr>
                              <m:e>
                                <m:r>
                                  <a:rPr lang="en-GB" sz="1600" b="1" i="1" smtClean="0">
                                    <a:solidFill>
                                      <a:srgbClr val="002060"/>
                                    </a:solidFill>
                                    <a:latin typeface="Cambria Math" panose="02040503050406030204" pitchFamily="18" charset="0"/>
                                  </a:rPr>
                                  <m:t>𝒊</m:t>
                                </m:r>
                              </m:e>
                              <m:sub>
                                <m:r>
                                  <a:rPr lang="en-GB" sz="1600" b="1" i="1" smtClean="0">
                                    <a:solidFill>
                                      <a:srgbClr val="002060"/>
                                    </a:solidFill>
                                    <a:latin typeface="Cambria Math" panose="02040503050406030204" pitchFamily="18" charset="0"/>
                                  </a:rPr>
                                  <m:t>𝑵</m:t>
                                </m:r>
                              </m:sub>
                            </m:sSub>
                          </m:sub>
                        </m:sSub>
                      </m:e>
                    </m:d>
                  </m:oMath>
                </a14:m>
                <a:r>
                  <a:rPr lang="en-GB" sz="1600" dirty="0"/>
                  <a:t>), which returns a corresponding value of the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oMath>
                </a14:m>
                <a:r>
                  <a:rPr lang="en-GB" sz="1600" dirty="0"/>
                  <a:t>)</a:t>
                </a:r>
              </a:p>
            </p:txBody>
          </p:sp>
        </mc:Choice>
        <mc:Fallback xmlns="">
          <p:sp>
            <p:nvSpPr>
              <p:cNvPr id="7" name="Rectangle: Rounded Corners 6">
                <a:extLst>
                  <a:ext uri="{FF2B5EF4-FFF2-40B4-BE49-F238E27FC236}">
                    <a16:creationId xmlns:a16="http://schemas.microsoft.com/office/drawing/2014/main" id="{67612A8C-A114-4C06-9203-08D69C365088}"/>
                  </a:ext>
                </a:extLst>
              </p:cNvPr>
              <p:cNvSpPr>
                <a:spLocks noRot="1" noChangeAspect="1" noMove="1" noResize="1" noEditPoints="1" noAdjustHandles="1" noChangeArrowheads="1" noChangeShapeType="1" noTextEdit="1"/>
              </p:cNvSpPr>
              <p:nvPr/>
            </p:nvSpPr>
            <p:spPr>
              <a:xfrm>
                <a:off x="387927" y="1419512"/>
                <a:ext cx="3420094" cy="1703697"/>
              </a:xfrm>
              <a:prstGeom prst="round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F6E84EC4-122F-4303-BAC8-BDA7D0DF10F4}"/>
                  </a:ext>
                </a:extLst>
              </p:cNvPr>
              <p:cNvSpPr/>
              <p:nvPr/>
            </p:nvSpPr>
            <p:spPr>
              <a:xfrm>
                <a:off x="4385953" y="1419513"/>
                <a:ext cx="3420094" cy="1703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The best value among all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oMath>
                </a14:m>
                <a:r>
                  <a:rPr lang="en-GB" sz="1600" dirty="0"/>
                  <a:t>) values is created by the use of the Min or Max function. Depending on the problem definition only one value (maximum or minimum) is considered as the best one</a:t>
                </a:r>
              </a:p>
            </p:txBody>
          </p:sp>
        </mc:Choice>
        <mc:Fallback xmlns="">
          <p:sp>
            <p:nvSpPr>
              <p:cNvPr id="21" name="Rectangle: Rounded Corners 20">
                <a:extLst>
                  <a:ext uri="{FF2B5EF4-FFF2-40B4-BE49-F238E27FC236}">
                    <a16:creationId xmlns:a16="http://schemas.microsoft.com/office/drawing/2014/main" id="{F6E84EC4-122F-4303-BAC8-BDA7D0DF10F4}"/>
                  </a:ext>
                </a:extLst>
              </p:cNvPr>
              <p:cNvSpPr>
                <a:spLocks noRot="1" noChangeAspect="1" noMove="1" noResize="1" noEditPoints="1" noAdjustHandles="1" noChangeArrowheads="1" noChangeShapeType="1" noTextEdit="1"/>
              </p:cNvSpPr>
              <p:nvPr/>
            </p:nvSpPr>
            <p:spPr>
              <a:xfrm>
                <a:off x="4385953" y="1419513"/>
                <a:ext cx="3420094" cy="1703696"/>
              </a:xfrm>
              <a:prstGeom prst="roundRect">
                <a:avLst/>
              </a:prstGeom>
              <a:blipFill>
                <a:blip r:embed="rId4"/>
                <a:stretch>
                  <a:fillRect b="-35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B4CADC28-DDED-47FD-94AF-FDA28A5C3D4E}"/>
                  </a:ext>
                </a:extLst>
              </p:cNvPr>
              <p:cNvSpPr/>
              <p:nvPr/>
            </p:nvSpPr>
            <p:spPr>
              <a:xfrm>
                <a:off x="8383979" y="1419512"/>
                <a:ext cx="3420094" cy="1703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The best value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oMath>
                </a14:m>
                <a:r>
                  <a:rPr lang="en-GB" sz="1600" dirty="0"/>
                  <a:t>) , which has been produced in previous sequence is now being compared with a recent (</a:t>
                </a:r>
                <a14:m>
                  <m:oMath xmlns:m="http://schemas.openxmlformats.org/officeDocument/2006/math">
                    <m:sSup>
                      <m:sSupPr>
                        <m:ctrlPr>
                          <a:rPr lang="en-GB" sz="1600" b="1" i="1" dirty="0">
                            <a:solidFill>
                              <a:srgbClr val="002060"/>
                            </a:solidFill>
                            <a:latin typeface="Cambria Math" panose="02040503050406030204" pitchFamily="18" charset="0"/>
                          </a:rPr>
                        </m:ctrlPr>
                      </m:sSupPr>
                      <m:e>
                        <m:r>
                          <a:rPr lang="en-GB" sz="1600" b="1" i="1" dirty="0">
                            <a:solidFill>
                              <a:srgbClr val="002060"/>
                            </a:solidFill>
                            <a:latin typeface="Cambria Math" panose="02040503050406030204" pitchFamily="18" charset="0"/>
                          </a:rPr>
                          <m:t>𝒈</m:t>
                        </m:r>
                      </m:e>
                      <m:sup>
                        <m:r>
                          <a:rPr lang="en-GB" sz="1600" b="1" i="1" dirty="0">
                            <a:solidFill>
                              <a:srgbClr val="002060"/>
                            </a:solidFill>
                            <a:latin typeface="Cambria Math" panose="02040503050406030204" pitchFamily="18" charset="0"/>
                          </a:rPr>
                          <m:t>𝒃</m:t>
                        </m:r>
                        <m:r>
                          <a:rPr lang="en-GB" sz="1600" b="1" dirty="0">
                            <a:solidFill>
                              <a:srgbClr val="002060"/>
                            </a:solidFill>
                            <a:latin typeface="Cambria Math" panose="02040503050406030204" pitchFamily="18" charset="0"/>
                          </a:rPr>
                          <m:t>ⅇ</m:t>
                        </m:r>
                        <m:r>
                          <a:rPr lang="en-GB" sz="1600" b="1" i="1" dirty="0">
                            <a:solidFill>
                              <a:srgbClr val="002060"/>
                            </a:solidFill>
                            <a:latin typeface="Cambria Math" panose="02040503050406030204" pitchFamily="18" charset="0"/>
                          </a:rPr>
                          <m:t>𝒔𝒕</m:t>
                        </m:r>
                      </m:sup>
                    </m:sSup>
                  </m:oMath>
                </a14:m>
                <a:r>
                  <a:rPr lang="en-GB" sz="1600" dirty="0"/>
                  <a:t>) value which is stored in the memory. If the new value is better than the previous one it replaces the old value</a:t>
                </a:r>
              </a:p>
            </p:txBody>
          </p:sp>
        </mc:Choice>
        <mc:Fallback xmlns="">
          <p:sp>
            <p:nvSpPr>
              <p:cNvPr id="23" name="Rectangle: Rounded Corners 22">
                <a:extLst>
                  <a:ext uri="{FF2B5EF4-FFF2-40B4-BE49-F238E27FC236}">
                    <a16:creationId xmlns:a16="http://schemas.microsoft.com/office/drawing/2014/main" id="{B4CADC28-DDED-47FD-94AF-FDA28A5C3D4E}"/>
                  </a:ext>
                </a:extLst>
              </p:cNvPr>
              <p:cNvSpPr>
                <a:spLocks noRot="1" noChangeAspect="1" noMove="1" noResize="1" noEditPoints="1" noAdjustHandles="1" noChangeArrowheads="1" noChangeShapeType="1" noTextEdit="1"/>
              </p:cNvSpPr>
              <p:nvPr/>
            </p:nvSpPr>
            <p:spPr>
              <a:xfrm>
                <a:off x="8383979" y="1419512"/>
                <a:ext cx="3420094" cy="1703695"/>
              </a:xfrm>
              <a:prstGeom prst="roundRect">
                <a:avLst/>
              </a:prstGeom>
              <a:blipFill>
                <a:blip r:embed="rId5"/>
                <a:stretch>
                  <a:fillRect b="-7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Rounded Corners 23">
                <a:extLst>
                  <a:ext uri="{FF2B5EF4-FFF2-40B4-BE49-F238E27FC236}">
                    <a16:creationId xmlns:a16="http://schemas.microsoft.com/office/drawing/2014/main" id="{9782E582-99FC-4933-A82C-19D41DED5CD1}"/>
                  </a:ext>
                </a:extLst>
              </p:cNvPr>
              <p:cNvSpPr/>
              <p:nvPr/>
            </p:nvSpPr>
            <p:spPr>
              <a:xfrm>
                <a:off x="8383979" y="3911351"/>
                <a:ext cx="3420094" cy="1703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Each particle has a chance to compare its own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oMath>
                </a14:m>
                <a:r>
                  <a:rPr lang="en-GB" sz="1600" dirty="0"/>
                  <a:t>) value created in current iteration with its own recent local value (</a:t>
                </a:r>
                <a14:m>
                  <m:oMath xmlns:m="http://schemas.openxmlformats.org/officeDocument/2006/math">
                    <m:sSubSup>
                      <m:sSubSupPr>
                        <m:ctrlPr>
                          <a:rPr lang="en-GB" sz="1600" b="1" i="1" dirty="0" smtClean="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𝒃𝒆𝒔𝒕</m:t>
                        </m:r>
                      </m:sup>
                    </m:sSubSup>
                  </m:oMath>
                </a14:m>
                <a:r>
                  <a:rPr lang="en-GB" sz="1600" dirty="0"/>
                  <a:t>)</a:t>
                </a:r>
                <a:r>
                  <a:rPr lang="en-GB" sz="1600" b="1" dirty="0"/>
                  <a:t>. </a:t>
                </a:r>
                <a:r>
                  <a:rPr lang="en-GB" sz="1600" dirty="0"/>
                  <a:t>Logically if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oMath>
                </a14:m>
                <a:r>
                  <a:rPr lang="en-GB" sz="1600" dirty="0"/>
                  <a:t>) value is better than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𝒃𝒆𝒔𝒕</m:t>
                        </m:r>
                      </m:sup>
                    </m:sSubSup>
                  </m:oMath>
                </a14:m>
                <a:r>
                  <a:rPr lang="en-GB" sz="1600" dirty="0"/>
                  <a:t>) it replaces it. New position is stored in particles memory</a:t>
                </a:r>
                <a:r>
                  <a:rPr lang="en-GB" sz="1600" b="1" dirty="0"/>
                  <a:t> </a:t>
                </a:r>
              </a:p>
            </p:txBody>
          </p:sp>
        </mc:Choice>
        <mc:Fallback xmlns="">
          <p:sp>
            <p:nvSpPr>
              <p:cNvPr id="24" name="Rectangle: Rounded Corners 23">
                <a:extLst>
                  <a:ext uri="{FF2B5EF4-FFF2-40B4-BE49-F238E27FC236}">
                    <a16:creationId xmlns:a16="http://schemas.microsoft.com/office/drawing/2014/main" id="{9782E582-99FC-4933-A82C-19D41DED5CD1}"/>
                  </a:ext>
                </a:extLst>
              </p:cNvPr>
              <p:cNvSpPr>
                <a:spLocks noRot="1" noChangeAspect="1" noMove="1" noResize="1" noEditPoints="1" noAdjustHandles="1" noChangeArrowheads="1" noChangeShapeType="1" noTextEdit="1"/>
              </p:cNvSpPr>
              <p:nvPr/>
            </p:nvSpPr>
            <p:spPr>
              <a:xfrm>
                <a:off x="8383979" y="3911351"/>
                <a:ext cx="3420094" cy="1703695"/>
              </a:xfrm>
              <a:prstGeom prst="roundRect">
                <a:avLst/>
              </a:prstGeom>
              <a:blipFill>
                <a:blip r:embed="rId6"/>
                <a:stretch>
                  <a:fillRect t="-5674" b="-88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A50961E7-168A-43BA-8FF0-8D0A338816FD}"/>
                  </a:ext>
                </a:extLst>
              </p:cNvPr>
              <p:cNvSpPr/>
              <p:nvPr/>
            </p:nvSpPr>
            <p:spPr>
              <a:xfrm>
                <a:off x="4385953" y="3911351"/>
                <a:ext cx="3420094" cy="1703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On the basis of the created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𝒑</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𝒃𝒆𝒔𝒕</m:t>
                        </m:r>
                      </m:sup>
                    </m:sSubSup>
                  </m:oMath>
                </a14:m>
                <a:r>
                  <a:rPr lang="en-GB" sz="1600" dirty="0"/>
                  <a:t>) and (</a:t>
                </a:r>
                <a14:m>
                  <m:oMath xmlns:m="http://schemas.openxmlformats.org/officeDocument/2006/math">
                    <m:sSup>
                      <m:sSupPr>
                        <m:ctrlPr>
                          <a:rPr lang="en-GB" sz="1600" b="1" i="1" dirty="0">
                            <a:solidFill>
                              <a:srgbClr val="002060"/>
                            </a:solidFill>
                            <a:latin typeface="Cambria Math" panose="02040503050406030204" pitchFamily="18" charset="0"/>
                          </a:rPr>
                        </m:ctrlPr>
                      </m:sSupPr>
                      <m:e>
                        <m:r>
                          <a:rPr lang="en-GB" sz="1600" b="1" i="1" dirty="0">
                            <a:solidFill>
                              <a:srgbClr val="002060"/>
                            </a:solidFill>
                            <a:latin typeface="Cambria Math" panose="02040503050406030204" pitchFamily="18" charset="0"/>
                          </a:rPr>
                          <m:t>𝒈</m:t>
                        </m:r>
                      </m:e>
                      <m:sup>
                        <m:r>
                          <a:rPr lang="en-GB" sz="1600" b="1" i="1" dirty="0">
                            <a:solidFill>
                              <a:srgbClr val="002060"/>
                            </a:solidFill>
                            <a:latin typeface="Cambria Math" panose="02040503050406030204" pitchFamily="18" charset="0"/>
                          </a:rPr>
                          <m:t>𝒃</m:t>
                        </m:r>
                        <m:r>
                          <a:rPr lang="en-GB" sz="1600" b="1" dirty="0">
                            <a:solidFill>
                              <a:srgbClr val="002060"/>
                            </a:solidFill>
                            <a:latin typeface="Cambria Math" panose="02040503050406030204" pitchFamily="18" charset="0"/>
                          </a:rPr>
                          <m:t>ⅇ</m:t>
                        </m:r>
                        <m:r>
                          <a:rPr lang="en-GB" sz="1600" b="1" i="1" dirty="0">
                            <a:solidFill>
                              <a:srgbClr val="002060"/>
                            </a:solidFill>
                            <a:latin typeface="Cambria Math" panose="02040503050406030204" pitchFamily="18" charset="0"/>
                          </a:rPr>
                          <m:t>𝒔𝒕</m:t>
                        </m:r>
                      </m:sup>
                    </m:sSup>
                  </m:oMath>
                </a14:m>
                <a:r>
                  <a:rPr lang="en-GB" sz="1600" dirty="0"/>
                  <a:t>) values each particle updates its own velocity (</a:t>
                </a:r>
                <a14:m>
                  <m:oMath xmlns:m="http://schemas.openxmlformats.org/officeDocument/2006/math">
                    <m:sSubSup>
                      <m:sSubSupPr>
                        <m:ctrlPr>
                          <a:rPr lang="en-GB" sz="1600" b="1" i="1" dirty="0" smtClean="0">
                            <a:solidFill>
                              <a:srgbClr val="002060"/>
                            </a:solidFill>
                            <a:latin typeface="Cambria Math" panose="02040503050406030204" pitchFamily="18" charset="0"/>
                          </a:rPr>
                        </m:ctrlPr>
                      </m:sSubSupPr>
                      <m:e>
                        <m:r>
                          <a:rPr lang="en-GB" sz="1600" b="1" i="1" dirty="0">
                            <a:solidFill>
                              <a:srgbClr val="002060"/>
                            </a:solidFill>
                            <a:latin typeface="Cambria Math" panose="02040503050406030204" pitchFamily="18" charset="0"/>
                          </a:rPr>
                          <m:t>𝒗</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r>
                      <a:rPr lang="en-GB" sz="1600" b="1" i="0" dirty="0">
                        <a:solidFill>
                          <a:srgbClr val="002060"/>
                        </a:solidFill>
                        <a:latin typeface="Cambria Math" panose="02040503050406030204" pitchFamily="18" charset="0"/>
                      </a:rPr>
                      <m:t>+</m:t>
                    </m:r>
                    <m:r>
                      <a:rPr lang="en-GB" sz="1600" b="1" i="0" dirty="0">
                        <a:solidFill>
                          <a:srgbClr val="002060"/>
                        </a:solidFill>
                        <a:latin typeface="Cambria Math" panose="02040503050406030204" pitchFamily="18" charset="0"/>
                      </a:rPr>
                      <m:t>𝟏</m:t>
                    </m:r>
                  </m:oMath>
                </a14:m>
                <a:r>
                  <a:rPr lang="en-GB" sz="1600" b="1" dirty="0"/>
                  <a:t>) </a:t>
                </a:r>
                <a:r>
                  <a:rPr lang="en-GB" sz="1600" dirty="0"/>
                  <a:t>and then its own position (</a:t>
                </a:r>
                <a14:m>
                  <m:oMath xmlns:m="http://schemas.openxmlformats.org/officeDocument/2006/math">
                    <m:sSubSup>
                      <m:sSubSupPr>
                        <m:ctrlPr>
                          <a:rPr lang="en-GB" sz="1600" b="1" i="1" dirty="0">
                            <a:solidFill>
                              <a:srgbClr val="002060"/>
                            </a:solidFill>
                            <a:latin typeface="Cambria Math" panose="02040503050406030204" pitchFamily="18" charset="0"/>
                          </a:rPr>
                        </m:ctrlPr>
                      </m:sSubSupPr>
                      <m:e>
                        <m:r>
                          <a:rPr lang="en-GB" sz="1600" b="1" i="1" dirty="0" smtClean="0">
                            <a:solidFill>
                              <a:srgbClr val="002060"/>
                            </a:solidFill>
                            <a:latin typeface="Cambria Math" panose="02040503050406030204" pitchFamily="18" charset="0"/>
                          </a:rPr>
                          <m:t>𝒙</m:t>
                        </m:r>
                      </m:e>
                      <m:sub>
                        <m:r>
                          <a:rPr lang="en-GB" sz="1600" b="1" i="1" dirty="0">
                            <a:solidFill>
                              <a:srgbClr val="002060"/>
                            </a:solidFill>
                            <a:latin typeface="Cambria Math" panose="02040503050406030204" pitchFamily="18" charset="0"/>
                          </a:rPr>
                          <m:t>𝒊</m:t>
                        </m:r>
                      </m:sub>
                      <m:sup>
                        <m:r>
                          <a:rPr lang="en-GB" sz="1600" b="1" i="1" dirty="0">
                            <a:solidFill>
                              <a:srgbClr val="002060"/>
                            </a:solidFill>
                            <a:latin typeface="Cambria Math" panose="02040503050406030204" pitchFamily="18" charset="0"/>
                          </a:rPr>
                          <m:t>𝒌</m:t>
                        </m:r>
                      </m:sup>
                    </m:sSubSup>
                    <m:r>
                      <a:rPr lang="en-GB" sz="1600" b="1" dirty="0">
                        <a:solidFill>
                          <a:srgbClr val="002060"/>
                        </a:solidFill>
                        <a:latin typeface="Cambria Math" panose="02040503050406030204" pitchFamily="18" charset="0"/>
                      </a:rPr>
                      <m:t>+</m:t>
                    </m:r>
                    <m:r>
                      <a:rPr lang="en-GB" sz="1600" b="1" dirty="0">
                        <a:solidFill>
                          <a:srgbClr val="002060"/>
                        </a:solidFill>
                        <a:latin typeface="Cambria Math" panose="02040503050406030204" pitchFamily="18" charset="0"/>
                      </a:rPr>
                      <m:t>𝟏</m:t>
                    </m:r>
                  </m:oMath>
                </a14:m>
                <a:r>
                  <a:rPr lang="en-GB" sz="1600" b="1" dirty="0"/>
                  <a:t>) </a:t>
                </a:r>
              </a:p>
            </p:txBody>
          </p:sp>
        </mc:Choice>
        <mc:Fallback xmlns="">
          <p:sp>
            <p:nvSpPr>
              <p:cNvPr id="26" name="Rectangle: Rounded Corners 25">
                <a:extLst>
                  <a:ext uri="{FF2B5EF4-FFF2-40B4-BE49-F238E27FC236}">
                    <a16:creationId xmlns:a16="http://schemas.microsoft.com/office/drawing/2014/main" id="{A50961E7-168A-43BA-8FF0-8D0A338816FD}"/>
                  </a:ext>
                </a:extLst>
              </p:cNvPr>
              <p:cNvSpPr>
                <a:spLocks noRot="1" noChangeAspect="1" noMove="1" noResize="1" noEditPoints="1" noAdjustHandles="1" noChangeArrowheads="1" noChangeShapeType="1" noTextEdit="1"/>
              </p:cNvSpPr>
              <p:nvPr/>
            </p:nvSpPr>
            <p:spPr>
              <a:xfrm>
                <a:off x="4385953" y="3911351"/>
                <a:ext cx="3420094" cy="1703695"/>
              </a:xfrm>
              <a:prstGeom prst="roundRect">
                <a:avLst/>
              </a:prstGeom>
              <a:blipFill>
                <a:blip r:embed="rId7"/>
                <a:stretch>
                  <a:fillRect/>
                </a:stretch>
              </a:blipFill>
            </p:spPr>
            <p:txBody>
              <a:bodyPr/>
              <a:lstStyle/>
              <a:p>
                <a:r>
                  <a:rPr lang="en-GB">
                    <a:noFill/>
                  </a:rPr>
                  <a:t> </a:t>
                </a:r>
              </a:p>
            </p:txBody>
          </p:sp>
        </mc:Fallback>
      </mc:AlternateContent>
      <p:sp>
        <p:nvSpPr>
          <p:cNvPr id="28" name="Rectangle: Rounded Corners 27">
            <a:extLst>
              <a:ext uri="{FF2B5EF4-FFF2-40B4-BE49-F238E27FC236}">
                <a16:creationId xmlns:a16="http://schemas.microsoft.com/office/drawing/2014/main" id="{2804F441-7BEE-4FBF-9AC9-76F4E58A3819}"/>
              </a:ext>
            </a:extLst>
          </p:cNvPr>
          <p:cNvSpPr/>
          <p:nvPr/>
        </p:nvSpPr>
        <p:spPr>
          <a:xfrm>
            <a:off x="391885" y="3911349"/>
            <a:ext cx="3420094" cy="1703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If a given principle is met exit the loop </a:t>
            </a:r>
          </a:p>
        </p:txBody>
      </p:sp>
      <p:sp>
        <p:nvSpPr>
          <p:cNvPr id="4" name="Arrow: Right 3">
            <a:extLst>
              <a:ext uri="{FF2B5EF4-FFF2-40B4-BE49-F238E27FC236}">
                <a16:creationId xmlns:a16="http://schemas.microsoft.com/office/drawing/2014/main" id="{460CFFB8-243A-4EC3-9760-66EC21834C7B}"/>
              </a:ext>
            </a:extLst>
          </p:cNvPr>
          <p:cNvSpPr/>
          <p:nvPr/>
        </p:nvSpPr>
        <p:spPr>
          <a:xfrm>
            <a:off x="3859480" y="2029043"/>
            <a:ext cx="475013"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92BC18F4-0BA0-4348-A3CE-D1811D393323}"/>
              </a:ext>
            </a:extLst>
          </p:cNvPr>
          <p:cNvSpPr/>
          <p:nvPr/>
        </p:nvSpPr>
        <p:spPr>
          <a:xfrm>
            <a:off x="7857506" y="2068324"/>
            <a:ext cx="475013"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271C9E7C-8F18-4D67-B079-2AE68A408F26}"/>
              </a:ext>
            </a:extLst>
          </p:cNvPr>
          <p:cNvSpPr/>
          <p:nvPr/>
        </p:nvSpPr>
        <p:spPr>
          <a:xfrm rot="5400000">
            <a:off x="9856519" y="3186684"/>
            <a:ext cx="475013"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DB502A8C-3403-4B47-BF00-3185BAD1C22C}"/>
              </a:ext>
            </a:extLst>
          </p:cNvPr>
          <p:cNvSpPr/>
          <p:nvPr/>
        </p:nvSpPr>
        <p:spPr>
          <a:xfrm rot="10800000">
            <a:off x="7857506" y="4520881"/>
            <a:ext cx="475013"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5D9A4A1E-4099-4679-8248-DEB7E590B559}"/>
              </a:ext>
            </a:extLst>
          </p:cNvPr>
          <p:cNvSpPr/>
          <p:nvPr/>
        </p:nvSpPr>
        <p:spPr>
          <a:xfrm rot="10800000">
            <a:off x="3859479" y="4520881"/>
            <a:ext cx="475013"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46B9E75-113A-4D56-BE55-015D87CE7B38}"/>
              </a:ext>
            </a:extLst>
          </p:cNvPr>
          <p:cNvSpPr txBox="1"/>
          <p:nvPr/>
        </p:nvSpPr>
        <p:spPr>
          <a:xfrm>
            <a:off x="4001984" y="6031572"/>
            <a:ext cx="3309560" cy="369332"/>
          </a:xfrm>
          <a:prstGeom prst="rect">
            <a:avLst/>
          </a:prstGeom>
          <a:noFill/>
        </p:spPr>
        <p:txBody>
          <a:bodyPr wrap="none" rtlCol="0">
            <a:spAutoFit/>
          </a:bodyPr>
          <a:lstStyle/>
          <a:p>
            <a:r>
              <a:rPr lang="en-GB" dirty="0"/>
              <a:t>Fig.2 Sequence of PSO algorithm </a:t>
            </a:r>
          </a:p>
        </p:txBody>
      </p:sp>
    </p:spTree>
    <p:extLst>
      <p:ext uri="{BB962C8B-B14F-4D97-AF65-F5344CB8AC3E}">
        <p14:creationId xmlns:p14="http://schemas.microsoft.com/office/powerpoint/2010/main" val="1307865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D97C-3743-4AEA-A649-BF2899125006}"/>
              </a:ext>
            </a:extLst>
          </p:cNvPr>
          <p:cNvSpPr>
            <a:spLocks noGrp="1"/>
          </p:cNvSpPr>
          <p:nvPr>
            <p:ph type="title"/>
          </p:nvPr>
        </p:nvSpPr>
        <p:spPr>
          <a:xfrm>
            <a:off x="1141413" y="618518"/>
            <a:ext cx="9905998" cy="1478570"/>
          </a:xfrm>
        </p:spPr>
        <p:txBody>
          <a:bodyPr/>
          <a:lstStyle/>
          <a:p>
            <a:pPr algn="ctr"/>
            <a:r>
              <a:rPr lang="en-GB" dirty="0"/>
              <a:t>Hardware model of the PSO algorithm and Parallel Data processing</a:t>
            </a:r>
          </a:p>
        </p:txBody>
      </p:sp>
      <p:sp>
        <p:nvSpPr>
          <p:cNvPr id="8" name="Content Placeholder 7">
            <a:extLst>
              <a:ext uri="{FF2B5EF4-FFF2-40B4-BE49-F238E27FC236}">
                <a16:creationId xmlns:a16="http://schemas.microsoft.com/office/drawing/2014/main" id="{DA709BF8-62EF-4DD8-AEB1-324F40F12884}"/>
              </a:ext>
            </a:extLst>
          </p:cNvPr>
          <p:cNvSpPr>
            <a:spLocks noGrp="1"/>
          </p:cNvSpPr>
          <p:nvPr>
            <p:ph idx="1"/>
          </p:nvPr>
        </p:nvSpPr>
        <p:spPr>
          <a:xfrm>
            <a:off x="1141412" y="2249487"/>
            <a:ext cx="9905999" cy="3541714"/>
          </a:xfrm>
        </p:spPr>
        <p:txBody>
          <a:bodyPr/>
          <a:lstStyle/>
          <a:p>
            <a:pPr>
              <a:buFont typeface="Wingdings" panose="05000000000000000000" pitchFamily="2" charset="2"/>
              <a:buChar char="Ø"/>
            </a:pPr>
            <a:endParaRPr lang="en-GB" dirty="0"/>
          </a:p>
          <a:p>
            <a:pPr>
              <a:buFont typeface="Wingdings" panose="05000000000000000000" pitchFamily="2" charset="2"/>
              <a:buChar char="Ø"/>
            </a:pPr>
            <a:r>
              <a:rPr lang="en-GB" dirty="0"/>
              <a:t>Parallel Processing and PSO Algorithm</a:t>
            </a:r>
          </a:p>
          <a:p>
            <a:pPr>
              <a:buFont typeface="Wingdings" panose="05000000000000000000" pitchFamily="2" charset="2"/>
              <a:buChar char="Ø"/>
            </a:pPr>
            <a:r>
              <a:rPr lang="en-GB" dirty="0"/>
              <a:t>Use of FPGA platforms</a:t>
            </a:r>
          </a:p>
          <a:p>
            <a:pPr>
              <a:buFont typeface="Wingdings" panose="05000000000000000000" pitchFamily="2" charset="2"/>
              <a:buChar char="Ø"/>
            </a:pPr>
            <a:r>
              <a:rPr lang="en-GB" dirty="0"/>
              <a:t>Use of ASIC alternative </a:t>
            </a:r>
          </a:p>
          <a:p>
            <a:pPr>
              <a:buFont typeface="Wingdings" panose="05000000000000000000" pitchFamily="2" charset="2"/>
              <a:buChar char="Ø"/>
            </a:pPr>
            <a:endParaRPr lang="en-GB" dirty="0"/>
          </a:p>
        </p:txBody>
      </p:sp>
      <p:pic>
        <p:nvPicPr>
          <p:cNvPr id="12" name="Picture 11">
            <a:extLst>
              <a:ext uri="{FF2B5EF4-FFF2-40B4-BE49-F238E27FC236}">
                <a16:creationId xmlns:a16="http://schemas.microsoft.com/office/drawing/2014/main" id="{D434A4EC-D3D7-4741-92E7-8CC2A7D5A4CC}"/>
              </a:ext>
            </a:extLst>
          </p:cNvPr>
          <p:cNvPicPr>
            <a:picLocks noChangeAspect="1"/>
          </p:cNvPicPr>
          <p:nvPr/>
        </p:nvPicPr>
        <p:blipFill>
          <a:blip r:embed="rId3"/>
          <a:stretch>
            <a:fillRect/>
          </a:stretch>
        </p:blipFill>
        <p:spPr>
          <a:xfrm>
            <a:off x="7481454" y="2249487"/>
            <a:ext cx="4029694" cy="2198492"/>
          </a:xfrm>
          <a:prstGeom prst="rect">
            <a:avLst/>
          </a:prstGeom>
        </p:spPr>
      </p:pic>
      <p:sp>
        <p:nvSpPr>
          <p:cNvPr id="48" name="TextBox 47">
            <a:extLst>
              <a:ext uri="{FF2B5EF4-FFF2-40B4-BE49-F238E27FC236}">
                <a16:creationId xmlns:a16="http://schemas.microsoft.com/office/drawing/2014/main" id="{76788CA5-49C3-41C0-9893-62E408804E15}"/>
              </a:ext>
            </a:extLst>
          </p:cNvPr>
          <p:cNvSpPr txBox="1"/>
          <p:nvPr/>
        </p:nvSpPr>
        <p:spPr>
          <a:xfrm>
            <a:off x="7481454" y="4762005"/>
            <a:ext cx="4595425" cy="369332"/>
          </a:xfrm>
          <a:prstGeom prst="rect">
            <a:avLst/>
          </a:prstGeom>
          <a:noFill/>
        </p:spPr>
        <p:txBody>
          <a:bodyPr wrap="none" rtlCol="0">
            <a:spAutoFit/>
          </a:bodyPr>
          <a:lstStyle/>
          <a:p>
            <a:r>
              <a:rPr lang="en-GB" dirty="0"/>
              <a:t>Fig.3 FPGA Diagram (</a:t>
            </a:r>
            <a:r>
              <a:rPr lang="en-GB" dirty="0" err="1"/>
              <a:t>Semmer</a:t>
            </a:r>
            <a:r>
              <a:rPr lang="en-GB" dirty="0"/>
              <a:t>-Imagining, 2018)</a:t>
            </a:r>
          </a:p>
        </p:txBody>
      </p:sp>
    </p:spTree>
    <p:extLst>
      <p:ext uri="{BB962C8B-B14F-4D97-AF65-F5344CB8AC3E}">
        <p14:creationId xmlns:p14="http://schemas.microsoft.com/office/powerpoint/2010/main" val="1115323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descr="A picture containing electronics&#10;&#10;Description generated with high confidence">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8F4974C-90DB-4118-B0AE-F65DA406CFAE}"/>
              </a:ext>
            </a:extLst>
          </p:cNvPr>
          <p:cNvSpPr>
            <a:spLocks noGrp="1"/>
          </p:cNvSpPr>
          <p:nvPr>
            <p:ph type="title"/>
          </p:nvPr>
        </p:nvSpPr>
        <p:spPr>
          <a:xfrm>
            <a:off x="1141413" y="618518"/>
            <a:ext cx="4459286" cy="1478570"/>
          </a:xfrm>
        </p:spPr>
        <p:txBody>
          <a:bodyPr>
            <a:normAutofit/>
          </a:bodyPr>
          <a:lstStyle/>
          <a:p>
            <a:r>
              <a:rPr lang="en-GB" sz="2500" dirty="0"/>
              <a:t>Basic parallel operations and components used in proposed hardware model of PSO Algorithm p.1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D15C4-D14A-4A69-B658-B4C275E4D124}"/>
                  </a:ext>
                </a:extLst>
              </p:cNvPr>
              <p:cNvSpPr>
                <a:spLocks noGrp="1"/>
              </p:cNvSpPr>
              <p:nvPr>
                <p:ph idx="1"/>
              </p:nvPr>
            </p:nvSpPr>
            <p:spPr>
              <a:xfrm>
                <a:off x="1141412" y="2249487"/>
                <a:ext cx="4459287" cy="3965046"/>
              </a:xfrm>
            </p:spPr>
            <p:txBody>
              <a:bodyPr>
                <a:normAutofit/>
              </a:bodyPr>
              <a:lstStyle/>
              <a:p>
                <a:pPr marL="457200" indent="-457200">
                  <a:buFont typeface="+mj-lt"/>
                  <a:buAutoNum type="arabicPeriod"/>
                </a:pPr>
                <a:r>
                  <a:rPr lang="en-GB" sz="2000" dirty="0"/>
                  <a:t>Calculation of </a:t>
                </a:r>
                <a14:m>
                  <m:oMath xmlns:m="http://schemas.openxmlformats.org/officeDocument/2006/math">
                    <m:sSup>
                      <m:sSupPr>
                        <m:ctrlPr>
                          <a:rPr lang="en-GB" sz="2000" b="1" i="1">
                            <a:latin typeface="Cambria Math" panose="02040503050406030204" pitchFamily="18" charset="0"/>
                          </a:rPr>
                        </m:ctrlPr>
                      </m:sSupPr>
                      <m:e>
                        <m:r>
                          <a:rPr lang="en-GB" sz="2000" b="1" i="1">
                            <a:latin typeface="Cambria Math" panose="02040503050406030204" pitchFamily="18" charset="0"/>
                          </a:rPr>
                          <m:t>𝒑</m:t>
                        </m:r>
                      </m:e>
                      <m:sup>
                        <m:r>
                          <a:rPr lang="en-GB" sz="2000" b="1" i="1">
                            <a:latin typeface="Cambria Math" panose="02040503050406030204" pitchFamily="18" charset="0"/>
                          </a:rPr>
                          <m:t>𝒃</m:t>
                        </m:r>
                        <m:r>
                          <a:rPr lang="en-GB" sz="2000" b="1">
                            <a:latin typeface="Cambria Math" panose="02040503050406030204" pitchFamily="18" charset="0"/>
                          </a:rPr>
                          <m:t>ⅇ</m:t>
                        </m:r>
                        <m:r>
                          <a:rPr lang="en-GB" sz="2000" b="1" i="1">
                            <a:latin typeface="Cambria Math" panose="02040503050406030204" pitchFamily="18" charset="0"/>
                          </a:rPr>
                          <m:t>𝒔𝒕</m:t>
                        </m:r>
                      </m:sup>
                    </m:sSup>
                  </m:oMath>
                </a14:m>
                <a:r>
                  <a:rPr lang="en-GB" sz="2000" dirty="0"/>
                  <a:t> and </a:t>
                </a:r>
                <a14:m>
                  <m:oMath xmlns:m="http://schemas.openxmlformats.org/officeDocument/2006/math">
                    <m:sSup>
                      <m:sSupPr>
                        <m:ctrlPr>
                          <a:rPr lang="en-GB" sz="2000" b="1" i="1">
                            <a:latin typeface="Cambria Math" panose="02040503050406030204" pitchFamily="18" charset="0"/>
                          </a:rPr>
                        </m:ctrlPr>
                      </m:sSupPr>
                      <m:e>
                        <m:r>
                          <a:rPr lang="en-GB" sz="2000" b="1" i="1">
                            <a:latin typeface="Cambria Math" panose="02040503050406030204" pitchFamily="18" charset="0"/>
                          </a:rPr>
                          <m:t>𝒈</m:t>
                        </m:r>
                      </m:e>
                      <m:sup>
                        <m:r>
                          <a:rPr lang="en-GB" sz="2000" b="1" i="1">
                            <a:latin typeface="Cambria Math" panose="02040503050406030204" pitchFamily="18" charset="0"/>
                          </a:rPr>
                          <m:t>𝒃</m:t>
                        </m:r>
                        <m:r>
                          <a:rPr lang="en-GB" sz="2000" b="1">
                            <a:latin typeface="Cambria Math" panose="02040503050406030204" pitchFamily="18" charset="0"/>
                          </a:rPr>
                          <m:t>ⅇ</m:t>
                        </m:r>
                        <m:r>
                          <a:rPr lang="en-GB" sz="2000" b="1" i="1">
                            <a:latin typeface="Cambria Math" panose="02040503050406030204" pitchFamily="18" charset="0"/>
                          </a:rPr>
                          <m:t>𝒔𝒕</m:t>
                        </m:r>
                      </m:sup>
                    </m:sSup>
                  </m:oMath>
                </a14:m>
                <a:r>
                  <a:rPr lang="en-GB" sz="2000" dirty="0"/>
                  <a:t>  signals</a:t>
                </a:r>
              </a:p>
              <a:p>
                <a:pPr marL="457200" indent="-457200">
                  <a:buFont typeface="+mj-lt"/>
                  <a:buAutoNum type="arabicPeriod"/>
                </a:pPr>
                <a:r>
                  <a:rPr lang="en-GB" sz="2000" dirty="0"/>
                  <a:t>Updating the velocities of the position of particles  </a:t>
                </a:r>
              </a:p>
            </p:txBody>
          </p:sp>
        </mc:Choice>
        <mc:Fallback xmlns="">
          <p:sp>
            <p:nvSpPr>
              <p:cNvPr id="3" name="Content Placeholder 2">
                <a:extLst>
                  <a:ext uri="{FF2B5EF4-FFF2-40B4-BE49-F238E27FC236}">
                    <a16:creationId xmlns:a16="http://schemas.microsoft.com/office/drawing/2014/main" id="{EB2D15C4-D14A-4A69-B658-B4C275E4D124}"/>
                  </a:ext>
                </a:extLst>
              </p:cNvPr>
              <p:cNvSpPr>
                <a:spLocks noGrp="1" noRot="1" noChangeAspect="1" noMove="1" noResize="1" noEditPoints="1" noAdjustHandles="1" noChangeArrowheads="1" noChangeShapeType="1" noTextEdit="1"/>
              </p:cNvSpPr>
              <p:nvPr>
                <p:ph idx="1"/>
              </p:nvPr>
            </p:nvSpPr>
            <p:spPr>
              <a:xfrm>
                <a:off x="1141412" y="2249487"/>
                <a:ext cx="4459287" cy="3965046"/>
              </a:xfrm>
              <a:blipFill>
                <a:blip r:embed="rId5"/>
                <a:stretch>
                  <a:fillRect l="-1913" t="-769" r="-2596"/>
                </a:stretch>
              </a:blipFill>
            </p:spPr>
            <p:txBody>
              <a:bodyPr/>
              <a:lstStyle/>
              <a:p>
                <a:r>
                  <a:rPr lang="en-GB">
                    <a:noFill/>
                  </a:rPr>
                  <a:t> </a:t>
                </a:r>
              </a:p>
            </p:txBody>
          </p:sp>
        </mc:Fallback>
      </mc:AlternateContent>
      <p:pic>
        <p:nvPicPr>
          <p:cNvPr id="5" name="Picture 4" descr="A close up of a map&#10;&#10;Description generated with very high confidence">
            <a:extLst>
              <a:ext uri="{FF2B5EF4-FFF2-40B4-BE49-F238E27FC236}">
                <a16:creationId xmlns:a16="http://schemas.microsoft.com/office/drawing/2014/main" id="{C171ADFF-FEC0-4DF7-93F7-61D15823B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646841"/>
            <a:ext cx="5456279" cy="553936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8" name="TextBox 7">
            <a:extLst>
              <a:ext uri="{FF2B5EF4-FFF2-40B4-BE49-F238E27FC236}">
                <a16:creationId xmlns:a16="http://schemas.microsoft.com/office/drawing/2014/main" id="{D7B6E037-CC92-4F53-A1BF-67A660749CD8}"/>
              </a:ext>
            </a:extLst>
          </p:cNvPr>
          <p:cNvSpPr txBox="1"/>
          <p:nvPr/>
        </p:nvSpPr>
        <p:spPr>
          <a:xfrm>
            <a:off x="6145847" y="6295232"/>
            <a:ext cx="4467954" cy="369332"/>
          </a:xfrm>
          <a:prstGeom prst="rect">
            <a:avLst/>
          </a:prstGeom>
          <a:noFill/>
        </p:spPr>
        <p:txBody>
          <a:bodyPr wrap="none" rtlCol="0">
            <a:spAutoFit/>
          </a:bodyPr>
          <a:lstStyle/>
          <a:p>
            <a:r>
              <a:rPr lang="en-GB" dirty="0"/>
              <a:t>Fig.4 Block diagram 1 (Research paper, 2017)</a:t>
            </a:r>
          </a:p>
        </p:txBody>
      </p:sp>
    </p:spTree>
    <p:extLst>
      <p:ext uri="{BB962C8B-B14F-4D97-AF65-F5344CB8AC3E}">
        <p14:creationId xmlns:p14="http://schemas.microsoft.com/office/powerpoint/2010/main" val="77337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C8BF-D17A-4FB0-82B1-E67B2E81F689}"/>
              </a:ext>
            </a:extLst>
          </p:cNvPr>
          <p:cNvSpPr>
            <a:spLocks noGrp="1"/>
          </p:cNvSpPr>
          <p:nvPr>
            <p:ph type="title"/>
          </p:nvPr>
        </p:nvSpPr>
        <p:spPr>
          <a:xfrm>
            <a:off x="843148" y="0"/>
            <a:ext cx="10579533" cy="1478570"/>
          </a:xfrm>
        </p:spPr>
        <p:txBody>
          <a:bodyPr>
            <a:normAutofit fontScale="90000"/>
          </a:bodyPr>
          <a:lstStyle/>
          <a:p>
            <a:r>
              <a:rPr lang="en-GB" dirty="0"/>
              <a:t>Basic parallel operations and components used in proposed hardware model of PSO Algorithm p.2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20D6C6-DF78-4052-91FD-C552D5F21F8C}"/>
                  </a:ext>
                </a:extLst>
              </p:cNvPr>
              <p:cNvSpPr>
                <a:spLocks noGrp="1"/>
              </p:cNvSpPr>
              <p:nvPr>
                <p:ph idx="1"/>
              </p:nvPr>
            </p:nvSpPr>
            <p:spPr>
              <a:xfrm>
                <a:off x="463138" y="1365662"/>
                <a:ext cx="11459688" cy="5296395"/>
              </a:xfrm>
            </p:spPr>
            <p:txBody>
              <a:bodyPr/>
              <a:lstStyle/>
              <a:p>
                <a:pPr>
                  <a:buFont typeface="Wingdings" panose="05000000000000000000" pitchFamily="2" charset="2"/>
                  <a:buChar char="Ø"/>
                </a:pPr>
                <a:r>
                  <a:rPr lang="en-GB" dirty="0"/>
                  <a:t>Parallel searching for best value among the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a:solidFill>
                              <a:srgbClr val="002060"/>
                            </a:solidFill>
                            <a:latin typeface="Cambria Math" panose="02040503050406030204" pitchFamily="18" charset="0"/>
                          </a:rPr>
                          <m:t>𝒑</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dirty="0"/>
                  <a:t> and </a:t>
                </a:r>
                <a14:m>
                  <m:oMath xmlns:m="http://schemas.openxmlformats.org/officeDocument/2006/math">
                    <m:sSup>
                      <m:sSupPr>
                        <m:ctrlPr>
                          <a:rPr lang="en-GB" b="1" i="1" dirty="0" smtClean="0">
                            <a:solidFill>
                              <a:srgbClr val="002060"/>
                            </a:solidFill>
                            <a:latin typeface="Cambria Math" panose="02040503050406030204" pitchFamily="18" charset="0"/>
                          </a:rPr>
                        </m:ctrlPr>
                      </m:sSupPr>
                      <m:e>
                        <m:r>
                          <a:rPr lang="en-GB" b="1" i="1" dirty="0">
                            <a:solidFill>
                              <a:srgbClr val="002060"/>
                            </a:solidFill>
                            <a:latin typeface="Cambria Math" panose="02040503050406030204" pitchFamily="18" charset="0"/>
                          </a:rPr>
                          <m:t>𝒈</m:t>
                        </m:r>
                      </m:e>
                      <m:sup>
                        <m:r>
                          <a:rPr lang="en-GB" b="1" i="1" dirty="0">
                            <a:solidFill>
                              <a:srgbClr val="002060"/>
                            </a:solidFill>
                            <a:latin typeface="Cambria Math" panose="02040503050406030204" pitchFamily="18" charset="0"/>
                          </a:rPr>
                          <m:t>𝒃</m:t>
                        </m:r>
                        <m:r>
                          <a:rPr lang="en-GB" b="1" dirty="0">
                            <a:solidFill>
                              <a:srgbClr val="002060"/>
                            </a:solidFill>
                            <a:latin typeface="Cambria Math" panose="02040503050406030204" pitchFamily="18" charset="0"/>
                          </a:rPr>
                          <m:t>ⅇ</m:t>
                        </m:r>
                        <m:r>
                          <a:rPr lang="en-GB" b="1" i="1" dirty="0">
                            <a:solidFill>
                              <a:srgbClr val="002060"/>
                            </a:solidFill>
                            <a:latin typeface="Cambria Math" panose="02040503050406030204" pitchFamily="18" charset="0"/>
                          </a:rPr>
                          <m:t>𝒔𝒕</m:t>
                        </m:r>
                      </m:sup>
                    </m:sSup>
                  </m:oMath>
                </a14:m>
                <a:r>
                  <a:rPr lang="en-GB" dirty="0"/>
                  <a:t> signals</a:t>
                </a:r>
              </a:p>
            </p:txBody>
          </p:sp>
        </mc:Choice>
        <mc:Fallback xmlns="">
          <p:sp>
            <p:nvSpPr>
              <p:cNvPr id="3" name="Content Placeholder 2">
                <a:extLst>
                  <a:ext uri="{FF2B5EF4-FFF2-40B4-BE49-F238E27FC236}">
                    <a16:creationId xmlns:a16="http://schemas.microsoft.com/office/drawing/2014/main" id="{A020D6C6-DF78-4052-91FD-C552D5F21F8C}"/>
                  </a:ext>
                </a:extLst>
              </p:cNvPr>
              <p:cNvSpPr>
                <a:spLocks noGrp="1" noRot="1" noChangeAspect="1" noMove="1" noResize="1" noEditPoints="1" noAdjustHandles="1" noChangeArrowheads="1" noChangeShapeType="1" noTextEdit="1"/>
              </p:cNvSpPr>
              <p:nvPr>
                <p:ph idx="1"/>
              </p:nvPr>
            </p:nvSpPr>
            <p:spPr>
              <a:xfrm>
                <a:off x="463138" y="1365662"/>
                <a:ext cx="11459688" cy="5296395"/>
              </a:xfrm>
              <a:blipFill>
                <a:blip r:embed="rId3"/>
                <a:stretch>
                  <a:fillRect l="-1117" t="-1266"/>
                </a:stretch>
              </a:blipFill>
            </p:spPr>
            <p:txBody>
              <a:bodyPr/>
              <a:lstStyle/>
              <a:p>
                <a:r>
                  <a:rPr lang="en-GB">
                    <a:noFill/>
                  </a:rPr>
                  <a:t> </a:t>
                </a:r>
              </a:p>
            </p:txBody>
          </p:sp>
        </mc:Fallback>
      </mc:AlternateContent>
      <p:pic>
        <p:nvPicPr>
          <p:cNvPr id="5" name="Picture 4" descr="A screenshot of a cell phone&#10;&#10;Description generated with high confidence">
            <a:extLst>
              <a:ext uri="{FF2B5EF4-FFF2-40B4-BE49-F238E27FC236}">
                <a16:creationId xmlns:a16="http://schemas.microsoft.com/office/drawing/2014/main" id="{71B69794-6407-42B6-844A-C3F4900531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148" y="1995054"/>
            <a:ext cx="4263534" cy="4324009"/>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2A3F76DA-1B6A-4C48-AD62-C6FE729B9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982" y="2395847"/>
            <a:ext cx="5477441" cy="3872746"/>
          </a:xfrm>
          <a:prstGeom prst="rect">
            <a:avLst/>
          </a:prstGeom>
        </p:spPr>
      </p:pic>
      <p:sp>
        <p:nvSpPr>
          <p:cNvPr id="8" name="TextBox 7">
            <a:extLst>
              <a:ext uri="{FF2B5EF4-FFF2-40B4-BE49-F238E27FC236}">
                <a16:creationId xmlns:a16="http://schemas.microsoft.com/office/drawing/2014/main" id="{1E8DAD74-D8F0-48AE-8DB1-D932456E1DC7}"/>
              </a:ext>
            </a:extLst>
          </p:cNvPr>
          <p:cNvSpPr txBox="1"/>
          <p:nvPr/>
        </p:nvSpPr>
        <p:spPr>
          <a:xfrm>
            <a:off x="659447" y="6408229"/>
            <a:ext cx="4467954" cy="369332"/>
          </a:xfrm>
          <a:prstGeom prst="rect">
            <a:avLst/>
          </a:prstGeom>
          <a:noFill/>
        </p:spPr>
        <p:txBody>
          <a:bodyPr wrap="none" rtlCol="0">
            <a:spAutoFit/>
          </a:bodyPr>
          <a:lstStyle/>
          <a:p>
            <a:r>
              <a:rPr lang="en-GB" dirty="0"/>
              <a:t>Fig.5 Block diagram 2 (Research paper, 2017)</a:t>
            </a:r>
          </a:p>
        </p:txBody>
      </p:sp>
      <p:sp>
        <p:nvSpPr>
          <p:cNvPr id="9" name="TextBox 8">
            <a:extLst>
              <a:ext uri="{FF2B5EF4-FFF2-40B4-BE49-F238E27FC236}">
                <a16:creationId xmlns:a16="http://schemas.microsoft.com/office/drawing/2014/main" id="{D6DE5605-657D-4058-AD50-FE626E6A0884}"/>
              </a:ext>
            </a:extLst>
          </p:cNvPr>
          <p:cNvSpPr txBox="1"/>
          <p:nvPr/>
        </p:nvSpPr>
        <p:spPr>
          <a:xfrm>
            <a:off x="6096000" y="6408229"/>
            <a:ext cx="4467954" cy="369332"/>
          </a:xfrm>
          <a:prstGeom prst="rect">
            <a:avLst/>
          </a:prstGeom>
          <a:noFill/>
        </p:spPr>
        <p:txBody>
          <a:bodyPr wrap="none" rtlCol="0">
            <a:spAutoFit/>
          </a:bodyPr>
          <a:lstStyle/>
          <a:p>
            <a:r>
              <a:rPr lang="en-GB" dirty="0"/>
              <a:t>Fig.6 Block diagram 3 (Research paper, 2017)</a:t>
            </a:r>
          </a:p>
        </p:txBody>
      </p:sp>
    </p:spTree>
    <p:extLst>
      <p:ext uri="{BB962C8B-B14F-4D97-AF65-F5344CB8AC3E}">
        <p14:creationId xmlns:p14="http://schemas.microsoft.com/office/powerpoint/2010/main" val="151275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59CC4C4-6472-4C8A-9D21-F0957FDB77FD}"/>
              </a:ext>
            </a:extLst>
          </p:cNvPr>
          <p:cNvSpPr>
            <a:spLocks noGrp="1"/>
          </p:cNvSpPr>
          <p:nvPr>
            <p:ph type="title"/>
          </p:nvPr>
        </p:nvSpPr>
        <p:spPr>
          <a:xfrm>
            <a:off x="1141413" y="618518"/>
            <a:ext cx="4459286" cy="1478570"/>
          </a:xfrm>
        </p:spPr>
        <p:txBody>
          <a:bodyPr>
            <a:normAutofit/>
          </a:bodyPr>
          <a:lstStyle/>
          <a:p>
            <a:r>
              <a:rPr lang="en-GB" sz="2500" dirty="0"/>
              <a:t>Basic parallel operations and components used in proposed hardware model of PSO Algorithm p.3</a:t>
            </a:r>
          </a:p>
        </p:txBody>
      </p:sp>
      <p:sp>
        <p:nvSpPr>
          <p:cNvPr id="3" name="Content Placeholder 2">
            <a:extLst>
              <a:ext uri="{FF2B5EF4-FFF2-40B4-BE49-F238E27FC236}">
                <a16:creationId xmlns:a16="http://schemas.microsoft.com/office/drawing/2014/main" id="{4608676E-9EAB-4E62-99D2-B837583FC211}"/>
              </a:ext>
            </a:extLst>
          </p:cNvPr>
          <p:cNvSpPr>
            <a:spLocks noGrp="1"/>
          </p:cNvSpPr>
          <p:nvPr>
            <p:ph idx="1"/>
          </p:nvPr>
        </p:nvSpPr>
        <p:spPr>
          <a:xfrm>
            <a:off x="1192213" y="2715605"/>
            <a:ext cx="4408486" cy="3498927"/>
          </a:xfrm>
        </p:spPr>
        <p:txBody>
          <a:bodyPr>
            <a:normAutofit/>
          </a:bodyPr>
          <a:lstStyle/>
          <a:p>
            <a:pPr>
              <a:buFont typeface="Wingdings" panose="05000000000000000000" pitchFamily="2" charset="2"/>
              <a:buChar char="Ø"/>
            </a:pPr>
            <a:r>
              <a:rPr lang="en-GB" sz="2000" dirty="0"/>
              <a:t>Current mode comparator </a:t>
            </a:r>
          </a:p>
        </p:txBody>
      </p:sp>
      <p:pic>
        <p:nvPicPr>
          <p:cNvPr id="5" name="Picture 4" descr="A close up of a map&#10;&#10;Description generated with high confidence">
            <a:extLst>
              <a:ext uri="{FF2B5EF4-FFF2-40B4-BE49-F238E27FC236}">
                <a16:creationId xmlns:a16="http://schemas.microsoft.com/office/drawing/2014/main" id="{3D87FC6A-A55A-47EA-9D1B-F6375EC8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02218"/>
            <a:ext cx="5456279" cy="42286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42" name="TextBox 41">
            <a:extLst>
              <a:ext uri="{FF2B5EF4-FFF2-40B4-BE49-F238E27FC236}">
                <a16:creationId xmlns:a16="http://schemas.microsoft.com/office/drawing/2014/main" id="{91F139AF-32ED-4741-AD25-13D21A53D2EC}"/>
              </a:ext>
            </a:extLst>
          </p:cNvPr>
          <p:cNvSpPr txBox="1"/>
          <p:nvPr/>
        </p:nvSpPr>
        <p:spPr>
          <a:xfrm>
            <a:off x="6309757" y="5601937"/>
            <a:ext cx="4467954" cy="369332"/>
          </a:xfrm>
          <a:prstGeom prst="rect">
            <a:avLst/>
          </a:prstGeom>
          <a:noFill/>
        </p:spPr>
        <p:txBody>
          <a:bodyPr wrap="none" rtlCol="0">
            <a:spAutoFit/>
          </a:bodyPr>
          <a:lstStyle/>
          <a:p>
            <a:r>
              <a:rPr lang="en-GB" dirty="0"/>
              <a:t>Fig.7 Block diagram 4 (Research paper, 2017)</a:t>
            </a:r>
          </a:p>
        </p:txBody>
      </p:sp>
    </p:spTree>
    <p:extLst>
      <p:ext uri="{BB962C8B-B14F-4D97-AF65-F5344CB8AC3E}">
        <p14:creationId xmlns:p14="http://schemas.microsoft.com/office/powerpoint/2010/main" val="4889684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1244</TotalTime>
  <Words>991</Words>
  <Application>Microsoft Office PowerPoint</Application>
  <PresentationFormat>Widescreen</PresentationFormat>
  <Paragraphs>122</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Cambria Math</vt:lpstr>
      <vt:lpstr>Trebuchet MS</vt:lpstr>
      <vt:lpstr>Tw Cen MT</vt:lpstr>
      <vt:lpstr>Wingdings</vt:lpstr>
      <vt:lpstr>Circuit</vt:lpstr>
      <vt:lpstr>HARDWARE IMPLEMENTATION OF THE PARTICLE SWARM OPTIMIZATION ALGORITHM</vt:lpstr>
      <vt:lpstr>Introduction What is the Idea of Particle Swarm Optimization (PSO)</vt:lpstr>
      <vt:lpstr>Movement of Particles in the PSO Algorithm</vt:lpstr>
      <vt:lpstr>PSO algorithm Mathematical Data description </vt:lpstr>
      <vt:lpstr>Computational sequence in the PSO algorithm </vt:lpstr>
      <vt:lpstr>Hardware model of the PSO algorithm and Parallel Data processing</vt:lpstr>
      <vt:lpstr>Basic parallel operations and components used in proposed hardware model of PSO Algorithm p.1</vt:lpstr>
      <vt:lpstr>Basic parallel operations and components used in proposed hardware model of PSO Algorithm p.2</vt:lpstr>
      <vt:lpstr>Basic parallel operations and components used in proposed hardware model of PSO Algorithm p.3</vt:lpstr>
      <vt:lpstr>Results and performance analysis</vt:lpstr>
      <vt:lpstr>Conclusions </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Amadeusz Szczypkowski</dc:creator>
  <cp:lastModifiedBy>Amadeusz Szczypkowski</cp:lastModifiedBy>
  <cp:revision>96</cp:revision>
  <dcterms:created xsi:type="dcterms:W3CDTF">2018-11-28T20:56:27Z</dcterms:created>
  <dcterms:modified xsi:type="dcterms:W3CDTF">2018-12-03T22:25:04Z</dcterms:modified>
</cp:coreProperties>
</file>